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3" r:id="rId9"/>
    <p:sldId id="264" r:id="rId10"/>
    <p:sldId id="265" r:id="rId11"/>
    <p:sldId id="266" r:id="rId12"/>
    <p:sldId id="267" r:id="rId13"/>
    <p:sldId id="270" r:id="rId14"/>
    <p:sldId id="279" r:id="rId15"/>
    <p:sldId id="280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3" r:id="rId26"/>
    <p:sldId id="294" r:id="rId27"/>
    <p:sldId id="295" r:id="rId28"/>
    <p:sldId id="297" r:id="rId29"/>
    <p:sldId id="298" r:id="rId30"/>
    <p:sldId id="296" r:id="rId31"/>
    <p:sldId id="289" r:id="rId32"/>
    <p:sldId id="290" r:id="rId33"/>
    <p:sldId id="291" r:id="rId34"/>
    <p:sldId id="292" r:id="rId35"/>
    <p:sldId id="299" r:id="rId36"/>
    <p:sldId id="301" r:id="rId37"/>
    <p:sldId id="303" r:id="rId38"/>
    <p:sldId id="302" r:id="rId39"/>
    <p:sldId id="304" r:id="rId40"/>
    <p:sldId id="305" r:id="rId41"/>
    <p:sldId id="306" r:id="rId42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8" d="100"/>
          <a:sy n="68" d="100"/>
        </p:scale>
        <p:origin x="11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2804-06E5-414D-9105-D1FF1E61DE4D}" type="datetimeFigureOut">
              <a:rPr lang="cs-CZ" smtClean="0"/>
              <a:t>01.03.2020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F942-4B88-467E-9622-EB3544BAA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3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94C0-42E1-4CE1-8981-1BF67840EF36}" type="datetimeFigureOut">
              <a:rPr lang="cs-CZ" smtClean="0"/>
              <a:t>01.03.2020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FB19-B2F1-40EE-9A03-14CD058D5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3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35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0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81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14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1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2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7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7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98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16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6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94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73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70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4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57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09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293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998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57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4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02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457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22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70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842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11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89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288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572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90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6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20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4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7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33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1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B19-B2F1-40EE-9A03-14CD058D5C5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9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3998-18EE-4D05-B47B-DA2DF58FF2F6}" type="datetime1">
              <a:rPr lang="cs-CZ" smtClean="0"/>
              <a:t>01.03.2020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12E0-1DE6-401E-ADCE-13AA340CB06E}" type="datetime1">
              <a:rPr lang="cs-CZ" smtClean="0"/>
              <a:t>01.03.2020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C2F2-57EA-46A8-8002-791CB98C53CA}" type="datetime1">
              <a:rPr lang="cs-CZ" smtClean="0"/>
              <a:t>01.03.2020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5764-24C9-462D-8899-C50CAE9A16A3}" type="datetime1">
              <a:rPr lang="cs-CZ" smtClean="0"/>
              <a:t>01.03.2020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15B0-65D5-41FE-82A8-1920D0426AAB}" type="datetime1">
              <a:rPr lang="cs-CZ" smtClean="0"/>
              <a:t>01.03.2020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8114-F39A-4F84-BDF3-EF11C36DECDC}" type="datetime1">
              <a:rPr lang="cs-CZ" smtClean="0"/>
              <a:t>01.03.2020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81C-FF5D-49CE-9EA4-DE8DBA850648}" type="datetime1">
              <a:rPr lang="cs-CZ" smtClean="0"/>
              <a:t>01.03.2020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A3D-0E2C-465F-8C0E-F535E23D83FF}" type="datetime1">
              <a:rPr lang="cs-CZ" smtClean="0"/>
              <a:t>01.03.2020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01F7-3648-4BED-97C4-33FDB62A08B1}" type="datetime1">
              <a:rPr lang="cs-CZ" smtClean="0"/>
              <a:t>01.03.2020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5262-3A94-4BC2-9350-1D7F05E48361}" type="datetime1">
              <a:rPr lang="cs-CZ" smtClean="0"/>
              <a:t>01.03.2020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5B64-356F-4FB5-A384-2C85AB6E1A08}" type="datetime1">
              <a:rPr lang="cs-CZ" smtClean="0"/>
              <a:t>01.03.2020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A219F8-46A4-41BC-95FD-D10857ADA27C}" type="datetime1">
              <a:rPr lang="cs-CZ" smtClean="0"/>
              <a:t>01.03.2020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enka.hozakova@clovekvtis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095873"/>
          </a:xfrm>
        </p:spPr>
        <p:txBody>
          <a:bodyPr/>
          <a:lstStyle/>
          <a:p>
            <a:r>
              <a:rPr lang="cs-CZ" sz="12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C´est</a:t>
            </a:r>
            <a:r>
              <a:rPr lang="cs-CZ" sz="12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la </a:t>
            </a:r>
            <a:r>
              <a:rPr lang="cs-CZ" sz="120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vie</a:t>
            </a:r>
            <a:endParaRPr lang="cs-CZ" sz="12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3068960"/>
            <a:ext cx="6400800" cy="1219200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cs-CZ" sz="4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Hra o životě</a:t>
            </a:r>
          </a:p>
        </p:txBody>
      </p:sp>
      <p:pic>
        <p:nvPicPr>
          <p:cNvPr id="4" name="Picture 6" descr="Výsledek obrázku pro TO JE ŽIV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856">
            <a:off x="218944" y="3084059"/>
            <a:ext cx="4402746" cy="2932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AF46D7-0B9C-4505-BCCC-89EBD4DC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168351"/>
          </a:xfrm>
        </p:spPr>
        <p:txBody>
          <a:bodyPr/>
          <a:lstStyle/>
          <a:p>
            <a:r>
              <a:rPr lang="cs-CZ" sz="2000" dirty="0"/>
              <a:t>Pracovník nepomáhá ani neradí s vyplňováním formulářů, pokud není požádán</a:t>
            </a:r>
          </a:p>
          <a:p>
            <a:r>
              <a:rPr lang="cs-CZ" sz="2000" dirty="0"/>
              <a:t>Informace poskytuje pouze v případě, pokud je požádán</a:t>
            </a:r>
          </a:p>
          <a:p>
            <a:r>
              <a:rPr lang="cs-CZ" sz="2000" dirty="0"/>
              <a:t>Při každém úkonu škrtá časy v Městském průkazu dle tabulky příslušnou značkou</a:t>
            </a:r>
          </a:p>
          <a:p>
            <a:r>
              <a:rPr lang="cs-CZ" sz="2000" dirty="0"/>
              <a:t>Pracovník zde pracuje „fair play“</a:t>
            </a:r>
          </a:p>
          <a:p>
            <a:r>
              <a:rPr lang="cs-CZ" sz="2000" dirty="0"/>
              <a:t>Někdy lze zamotat situaci hráče originálním výpisem z rejstříku trestů</a:t>
            </a:r>
          </a:p>
          <a:p>
            <a:pPr marL="0" indent="0">
              <a:buNone/>
            </a:pPr>
            <a:r>
              <a:rPr lang="cs-CZ" sz="1600" dirty="0"/>
              <a:t>	- pracovník rejstřík vypisuje dle svého uvážení</a:t>
            </a:r>
          </a:p>
        </p:txBody>
      </p:sp>
      <p:pic>
        <p:nvPicPr>
          <p:cNvPr id="5" name="Picture 1" descr="Erb města Bíliny 300dpi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01857"/>
            <a:ext cx="1190431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 rot="20509334">
            <a:off x="6013552" y="1737284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5267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79512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373331"/>
              </p:ext>
            </p:extLst>
          </p:nvPr>
        </p:nvGraphicFramePr>
        <p:xfrm>
          <a:off x="699375" y="1988840"/>
          <a:ext cx="7560840" cy="3958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2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Časy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Poradenství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Lékařský posudek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Zdravotní průkaz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Výpis z rejstříku trestů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Evidence na ÚP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Dávky hmotné nouze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Živnostenský list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 rot="20509334">
            <a:off x="7332064" y="59901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X</a:t>
            </a:r>
          </a:p>
        </p:txBody>
      </p:sp>
      <p:pic>
        <p:nvPicPr>
          <p:cNvPr id="6" name="Picture 1" descr="Erb města Bíliny 300dpi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274"/>
            <a:ext cx="1190431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5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9653"/>
            <a:ext cx="8229600" cy="979512"/>
          </a:xfrm>
        </p:spPr>
        <p:txBody>
          <a:bodyPr/>
          <a:lstStyle/>
          <a:p>
            <a:r>
              <a:rPr lang="cs-CZ" dirty="0"/>
              <a:t>Městský průkaz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" y="431857"/>
            <a:ext cx="9059081" cy="600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" y="431862"/>
            <a:ext cx="9057076" cy="603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845241"/>
            <a:ext cx="3610744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65" y="2060848"/>
            <a:ext cx="8229600" cy="4320479"/>
          </a:xfrm>
        </p:spPr>
        <p:txBody>
          <a:bodyPr>
            <a:normAutofit/>
          </a:bodyPr>
          <a:lstStyle/>
          <a:p>
            <a:r>
              <a:rPr lang="cs-CZ" sz="2000" dirty="0"/>
              <a:t>další důležité stanoviště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hráči jsou diskvalifikováni, pokud nemají v každém měsíci/kole zajištěné 	  bydlení</a:t>
            </a:r>
          </a:p>
          <a:p>
            <a:pPr marL="0" indent="0">
              <a:buNone/>
            </a:pPr>
            <a:r>
              <a:rPr lang="cs-CZ" sz="1600" dirty="0"/>
              <a:t>	- v případě, že hráči mají neplatné smlouvy o bydlení, jsou taktéž 	  	  diskvalifikováni</a:t>
            </a:r>
          </a:p>
          <a:p>
            <a:r>
              <a:rPr lang="cs-CZ" sz="2000" dirty="0"/>
              <a:t>personálně zajišťuje 1 pracovník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v případě personální nouze lze stanoviště bydlení sloučit se stanovištěm 	  Úřadu</a:t>
            </a:r>
          </a:p>
          <a:p>
            <a:r>
              <a:rPr lang="cs-CZ" sz="2000" dirty="0"/>
              <a:t>hráč si volí typ bydlení dle vlastního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za zvolený typ bydlení a schopnost si bydlení udržet se mu ve hře 	  načítají tzv. životní body </a:t>
            </a:r>
          </a:p>
          <a:p>
            <a:pPr marL="0" indent="0">
              <a:buNone/>
            </a:pPr>
            <a:r>
              <a:rPr lang="cs-CZ" sz="1600" dirty="0"/>
              <a:t>	- za každou platnou nájemní smlouvu se mu životní body dle tabulky 	  sčítají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4810475" y="116121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Mistral" panose="03090702030407020403" pitchFamily="66" charset="0"/>
              </a:rPr>
              <a:t>O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99" y="117639"/>
            <a:ext cx="2327882" cy="170711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287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8229600" cy="907504"/>
          </a:xfrm>
        </p:spPr>
        <p:txBody>
          <a:bodyPr/>
          <a:lstStyle/>
          <a:p>
            <a:r>
              <a:rPr lang="cs-CZ" dirty="0"/>
              <a:t>Co se zde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3507244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ubytování na koleji Sokrates 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800" dirty="0"/>
              <a:t>- 1.500,- Kč (nájem za měsíc/kolo)</a:t>
            </a:r>
          </a:p>
          <a:p>
            <a:pPr lvl="0"/>
            <a:r>
              <a:rPr lang="cs-CZ" b="1" dirty="0"/>
              <a:t>bydlení na ubytovně</a:t>
            </a:r>
            <a:r>
              <a:rPr lang="cs-CZ" dirty="0"/>
              <a:t> 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800" dirty="0"/>
              <a:t>- 3.000,- Kč (nájem za měsíc/kolo)</a:t>
            </a:r>
          </a:p>
          <a:p>
            <a:pPr lvl="0"/>
            <a:r>
              <a:rPr lang="cs-CZ" b="1" dirty="0"/>
              <a:t>smlouva o nájmu bytu </a:t>
            </a:r>
          </a:p>
          <a:p>
            <a:pPr marL="0" lvl="0" indent="0">
              <a:buNone/>
            </a:pPr>
            <a:r>
              <a:rPr lang="cs-CZ" b="1" dirty="0"/>
              <a:t>	</a:t>
            </a:r>
            <a:r>
              <a:rPr lang="cs-CZ" sz="1800" dirty="0"/>
              <a:t>- nájem dle výběru bytu </a:t>
            </a:r>
          </a:p>
          <a:p>
            <a:pPr marL="0" lvl="0" indent="0">
              <a:buNone/>
            </a:pPr>
            <a:r>
              <a:rPr lang="cs-CZ" sz="1800" dirty="0"/>
              <a:t>	- byt je k výběru na speciálních herních 				  kartičkách nebo ve zpracované 			  	  nabídce = součást dokumentů 				 	  stanoviště 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 rot="20509334">
            <a:off x="3702731" y="546055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Mistral" panose="03090702030407020403" pitchFamily="66" charset="0"/>
              </a:rPr>
              <a:t>O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59" y="4509120"/>
            <a:ext cx="2327882" cy="17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8030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91936"/>
            <a:ext cx="8229600" cy="47334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Pracovník zde pracuje tak, aby zkoušel pozornost účastníků.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900" dirty="0"/>
              <a:t>- zapomíná podepisovat smlouvy </a:t>
            </a:r>
          </a:p>
          <a:p>
            <a:pPr marL="0" indent="0">
              <a:buNone/>
            </a:pPr>
            <a:r>
              <a:rPr lang="cs-CZ" sz="1900" dirty="0"/>
              <a:t>	- podepisuje se do kolonky pro nájemce</a:t>
            </a:r>
          </a:p>
          <a:p>
            <a:pPr marL="0" indent="0">
              <a:buNone/>
            </a:pPr>
            <a:r>
              <a:rPr lang="cs-CZ" sz="1900" dirty="0"/>
              <a:t>	- píše špatné datum</a:t>
            </a:r>
          </a:p>
          <a:p>
            <a:pPr marL="0" indent="0">
              <a:buNone/>
            </a:pPr>
            <a:r>
              <a:rPr lang="cs-CZ" sz="1900" dirty="0"/>
              <a:t>	- uvádí vyšší nájemné</a:t>
            </a:r>
          </a:p>
          <a:p>
            <a:pPr marL="0" indent="0">
              <a:buNone/>
            </a:pPr>
            <a:r>
              <a:rPr lang="cs-CZ" sz="1900" dirty="0"/>
              <a:t>	- zaměňuje dobu neurčitou za dobu určitou apod. </a:t>
            </a:r>
          </a:p>
          <a:p>
            <a:r>
              <a:rPr lang="cs-CZ" dirty="0"/>
              <a:t>Neplatnou smlouvu může okamžitě roztrhat nebo nechá hráče dohrát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sz="1900" dirty="0"/>
              <a:t>za neplatné smlouvy se nezapočítávají životní body</a:t>
            </a:r>
          </a:p>
          <a:p>
            <a:pPr marL="0" indent="0">
              <a:buNone/>
            </a:pPr>
            <a:r>
              <a:rPr lang="cs-CZ" sz="1900" dirty="0"/>
              <a:t>	- pokud hráči nemají zajištěno bydlení v každém z odehraných kol, jsou 	  diskvalifikováni</a:t>
            </a:r>
          </a:p>
          <a:p>
            <a:r>
              <a:rPr lang="cs-CZ" dirty="0"/>
              <a:t>Pracovník si může smlouvu ponechat, tzn. nevydá druhé vyhotovení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900" dirty="0"/>
              <a:t>- hráči dostávají body pouze za platné smlouvy, které na konci hry 	  předloží</a:t>
            </a:r>
          </a:p>
          <a:p>
            <a:r>
              <a:rPr lang="cs-CZ" dirty="0"/>
              <a:t>Při každém úkonu škrtá pracovník časy v Městském průkazu dle tabulky příslušnou značkou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 rot="20509334">
            <a:off x="5738528" y="776372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381"/>
            <a:ext cx="1838292" cy="13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25342"/>
            <a:ext cx="8229600" cy="907504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 rot="20509334">
            <a:off x="7332064" y="59901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Mistral" panose="03090702030407020403" pitchFamily="66" charset="0"/>
              </a:rPr>
              <a:t>O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1294"/>
              </p:ext>
            </p:extLst>
          </p:nvPr>
        </p:nvGraphicFramePr>
        <p:xfrm>
          <a:off x="971600" y="1946718"/>
          <a:ext cx="7416823" cy="36116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47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Časy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Kolej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Ubytovna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Nájem (určitá doba)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Nájem (neurčitá doba)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055"/>
            <a:ext cx="1835575" cy="1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617767"/>
            <a:ext cx="3610744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Vzdělání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344" y="1844825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nejvíce vytížené stanoviště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600" dirty="0"/>
              <a:t>- personálně jej zajišťují 2 pracovníci</a:t>
            </a:r>
          </a:p>
          <a:p>
            <a:r>
              <a:rPr lang="cs-CZ" sz="2200" dirty="0"/>
              <a:t>hráči si svobodně volí obor a úroveň svého vzdělávání ve hře </a:t>
            </a:r>
          </a:p>
          <a:p>
            <a:r>
              <a:rPr lang="cs-CZ" sz="2200" dirty="0"/>
              <a:t>hráči procházejí vždy několika úkony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vyplnění a podání přihlášku ke studiu</a:t>
            </a:r>
          </a:p>
          <a:p>
            <a:pPr marL="0" indent="0">
              <a:buNone/>
            </a:pPr>
            <a:r>
              <a:rPr lang="cs-CZ" sz="1600" dirty="0"/>
              <a:t>	- přijímací řízení ke studiu</a:t>
            </a:r>
          </a:p>
          <a:p>
            <a:pPr marL="0" indent="0">
              <a:buNone/>
            </a:pPr>
            <a:r>
              <a:rPr lang="cs-CZ" sz="1600" dirty="0"/>
              <a:t>	- závěrečná zkouška</a:t>
            </a:r>
          </a:p>
          <a:p>
            <a:r>
              <a:rPr lang="cs-CZ" sz="2200" dirty="0"/>
              <a:t>za každé řádně ukončené studium získávají vysvědčení či diplom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za každý doklad o ukončení vzdělání se jim na konci hry 	   	   přičítají životní body  </a:t>
            </a:r>
          </a:p>
          <a:p>
            <a:pPr marL="0" indent="0">
              <a:buNone/>
            </a:pPr>
            <a:r>
              <a:rPr lang="cs-CZ" sz="1600" dirty="0"/>
              <a:t>	- životní body se sčítají za každé vysvědčení či diplom, doložené na 	  konci hry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4717408" y="82434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*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96" y="188640"/>
            <a:ext cx="2701677" cy="202009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770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20" y="4077072"/>
            <a:ext cx="2821991" cy="21100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07504"/>
          </a:xfrm>
        </p:spPr>
        <p:txBody>
          <a:bodyPr/>
          <a:lstStyle/>
          <a:p>
            <a:r>
              <a:rPr lang="cs-CZ" dirty="0"/>
              <a:t>Co se zde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41904"/>
            <a:ext cx="8229600" cy="3584781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Kursy</a:t>
            </a:r>
          </a:p>
          <a:p>
            <a:pPr lvl="0"/>
            <a:r>
              <a:rPr lang="cs-CZ" sz="2000" dirty="0"/>
              <a:t>Studium </a:t>
            </a:r>
          </a:p>
          <a:p>
            <a:pPr marL="0" lvl="0" indent="0">
              <a:buNone/>
            </a:pPr>
            <a:r>
              <a:rPr lang="cs-CZ" sz="2000" dirty="0"/>
              <a:t>	- Střední škola – výuční list</a:t>
            </a:r>
          </a:p>
          <a:p>
            <a:pPr marL="0" lvl="0" indent="0">
              <a:buNone/>
            </a:pPr>
            <a:r>
              <a:rPr lang="cs-CZ" sz="2000" dirty="0"/>
              <a:t>	- Střední škola – maturita</a:t>
            </a:r>
          </a:p>
          <a:p>
            <a:pPr marL="0" lvl="0" indent="0">
              <a:buNone/>
            </a:pPr>
            <a:r>
              <a:rPr lang="cs-CZ" sz="2000" dirty="0"/>
              <a:t>	- Vysoká škola</a:t>
            </a:r>
          </a:p>
          <a:p>
            <a:pPr lvl="0"/>
            <a:r>
              <a:rPr lang="cs-CZ" sz="2000" dirty="0"/>
              <a:t>Přihlášky ke studiu</a:t>
            </a:r>
          </a:p>
          <a:p>
            <a:pPr marL="0" lvl="0" indent="0">
              <a:buNone/>
            </a:pPr>
            <a:r>
              <a:rPr lang="cs-CZ" sz="2000" dirty="0"/>
              <a:t>	</a:t>
            </a:r>
            <a:r>
              <a:rPr lang="cs-CZ" sz="1600" dirty="0"/>
              <a:t>- přihlášky ke studiu na SŠ zdarma</a:t>
            </a:r>
          </a:p>
          <a:p>
            <a:pPr marL="0" lvl="0" indent="0">
              <a:buNone/>
            </a:pPr>
            <a:r>
              <a:rPr lang="cs-CZ" sz="1600" dirty="0"/>
              <a:t>	- přihlášky ke studiu na VŠ stojí 500,- Kč</a:t>
            </a:r>
          </a:p>
          <a:p>
            <a:pPr marL="0" lvl="0" indent="0">
              <a:buNone/>
            </a:pPr>
            <a:r>
              <a:rPr lang="cs-CZ" sz="1600" dirty="0"/>
              <a:t>	</a:t>
            </a:r>
          </a:p>
          <a:p>
            <a:pPr lvl="0"/>
            <a:r>
              <a:rPr lang="cs-CZ" sz="2000" dirty="0"/>
              <a:t>Přijímací řízení a zkoušky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3696169" y="5077345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*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3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311281" cy="1728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672408"/>
          </a:xfrm>
        </p:spPr>
        <p:txBody>
          <a:bodyPr>
            <a:normAutofit/>
          </a:bodyPr>
          <a:lstStyle/>
          <a:p>
            <a:r>
              <a:rPr lang="cs-CZ" dirty="0"/>
              <a:t>Pracovník zde pracuje fair – play.</a:t>
            </a:r>
          </a:p>
          <a:p>
            <a:r>
              <a:rPr lang="cs-CZ" dirty="0"/>
              <a:t>Na tomto stanovišti je specifikum zkoušení, které je mnohdy dost těžké pro hráče, proto není nutné se snažit vymýšlet na účastníky hry jakékoli triky. </a:t>
            </a:r>
          </a:p>
          <a:p>
            <a:r>
              <a:rPr lang="cs-CZ" dirty="0"/>
              <a:t>Důraz je kladen také na řádné vyplnění přihlášek ke studiu.</a:t>
            </a:r>
          </a:p>
          <a:p>
            <a:r>
              <a:rPr lang="cs-CZ" dirty="0"/>
              <a:t>Při každém úkonu škrtá pracovník časy v Městském průkazu dle tabulky příslušnou značkou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5457732" y="1809292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*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7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867" y="692696"/>
            <a:ext cx="8229600" cy="979512"/>
          </a:xfrm>
        </p:spPr>
        <p:txBody>
          <a:bodyPr/>
          <a:lstStyle/>
          <a:p>
            <a:pPr algn="l"/>
            <a:r>
              <a:rPr lang="cs-CZ" dirty="0"/>
              <a:t>Jaký cíl hrou sledujeme?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916" y="1696788"/>
            <a:ext cx="8229600" cy="2376264"/>
          </a:xfrm>
        </p:spPr>
        <p:txBody>
          <a:bodyPr>
            <a:normAutofit/>
          </a:bodyPr>
          <a:lstStyle/>
          <a:p>
            <a:r>
              <a:rPr lang="cs-CZ" sz="2000" dirty="0"/>
              <a:t>Hra je určena zejména žákům 8. a 9. tříd ZŠ a prvním ročníkům SŠ. </a:t>
            </a:r>
          </a:p>
          <a:p>
            <a:r>
              <a:rPr lang="cs-CZ" sz="2000" dirty="0"/>
              <a:t>Účelem této interaktivní hry je nastínit mladým lidem život v období dospívání a dospělosti. </a:t>
            </a:r>
          </a:p>
          <a:p>
            <a:r>
              <a:rPr lang="cs-CZ" sz="2000" dirty="0"/>
              <a:t>Jejím cílem je ukázat hráčům, jaké možnosti jim současná společnost nabízí a jaký dopad má využití těchto eventualit na život člověka.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10044"/>
            <a:ext cx="3816424" cy="2332259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867" y="3991547"/>
            <a:ext cx="4611140" cy="2169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sz="2000" dirty="0"/>
              <a:t>Odhaluje různé cesty, které vedou k dosažení určitého životního standardu, nebo člověka naopak od vytyčeného cíle odvádějí. </a:t>
            </a:r>
          </a:p>
          <a:p>
            <a:r>
              <a:rPr lang="cs-CZ" sz="2000" dirty="0"/>
              <a:t>Hra trvá zhruba 4 vyučovací hodiny. </a:t>
            </a:r>
          </a:p>
        </p:txBody>
      </p:sp>
    </p:spTree>
    <p:extLst>
      <p:ext uri="{BB962C8B-B14F-4D97-AF65-F5344CB8AC3E}">
        <p14:creationId xmlns:p14="http://schemas.microsoft.com/office/powerpoint/2010/main" val="210395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89686"/>
            <a:ext cx="8229600" cy="907504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677"/>
            <a:ext cx="2125613" cy="1589364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6956406" y="457274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*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12813"/>
              </p:ext>
            </p:extLst>
          </p:nvPr>
        </p:nvGraphicFramePr>
        <p:xfrm>
          <a:off x="683568" y="1844824"/>
          <a:ext cx="7941568" cy="3479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6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Časy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Kursy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SŠ - Výuční list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 (přijímačky)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+1 (</a:t>
                      </a:r>
                      <a:r>
                        <a:rPr lang="cs-CZ" sz="2400" dirty="0" err="1">
                          <a:effectLst/>
                        </a:rPr>
                        <a:t>závěrečky</a:t>
                      </a:r>
                      <a:r>
                        <a:rPr lang="cs-CZ" sz="2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SŠ - Maturita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 (přijímačky)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+2 (maturita)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VŠ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2 (přijímačky)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+3 (závěrečné testy)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63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3826768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Trh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8" y="2348880"/>
            <a:ext cx="8229600" cy="4057287"/>
          </a:xfrm>
        </p:spPr>
        <p:txBody>
          <a:bodyPr/>
          <a:lstStyle/>
          <a:p>
            <a:r>
              <a:rPr lang="cs-CZ" dirty="0"/>
              <a:t>druhé nejdůležitější stanoviště</a:t>
            </a:r>
          </a:p>
          <a:p>
            <a:r>
              <a:rPr lang="cs-CZ" dirty="0"/>
              <a:t>personálně jej zajišťují ideálně 2 pracovníci</a:t>
            </a:r>
          </a:p>
          <a:p>
            <a:r>
              <a:rPr lang="cs-CZ" dirty="0"/>
              <a:t>hráči zde musí prokázat svoje schopnosti komunikace a umění se prodat</a:t>
            </a:r>
          </a:p>
          <a:p>
            <a:r>
              <a:rPr lang="cs-CZ" dirty="0"/>
              <a:t>každý hráč za vykonanou práci obdrží sjednaný plat</a:t>
            </a:r>
          </a:p>
          <a:p>
            <a:r>
              <a:rPr lang="cs-CZ" dirty="0"/>
              <a:t>první výplatu dostává hráč ihned při podpisu smlouvy </a:t>
            </a:r>
          </a:p>
          <a:p>
            <a:r>
              <a:rPr lang="cs-CZ" dirty="0"/>
              <a:t>před výplatou mzdy musí hráč vykonat pracovníkem zadanou činnost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4645397" y="124393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□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 descr="Výsledek obrázku pro 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58" y="404664"/>
            <a:ext cx="2948608" cy="162173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35" y="3861048"/>
            <a:ext cx="4028728" cy="22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707090" cy="907504"/>
          </a:xfrm>
        </p:spPr>
        <p:txBody>
          <a:bodyPr/>
          <a:lstStyle/>
          <a:p>
            <a:r>
              <a:rPr lang="cs-CZ" dirty="0"/>
              <a:t>Co se zde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700808"/>
            <a:ext cx="8229600" cy="332014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Přijímací rozhovory</a:t>
            </a:r>
          </a:p>
          <a:p>
            <a:pPr lvl="0"/>
            <a:r>
              <a:rPr lang="cs-CZ" dirty="0"/>
              <a:t>Brigáda</a:t>
            </a:r>
          </a:p>
          <a:p>
            <a:pPr lvl="0"/>
            <a:r>
              <a:rPr lang="cs-CZ" dirty="0"/>
              <a:t>Zaměstnání na dobu určitou</a:t>
            </a:r>
          </a:p>
          <a:p>
            <a:pPr lvl="0"/>
            <a:r>
              <a:rPr lang="cs-CZ" dirty="0"/>
              <a:t>Zaměstnání na dobu neurčitou</a:t>
            </a:r>
          </a:p>
          <a:p>
            <a:pPr lvl="0"/>
            <a:r>
              <a:rPr lang="cs-CZ" dirty="0"/>
              <a:t>Sepsání motivačního dopisu</a:t>
            </a:r>
          </a:p>
          <a:p>
            <a:pPr lvl="0"/>
            <a:r>
              <a:rPr lang="cs-CZ" dirty="0"/>
              <a:t>Sepsání životopisu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 rot="20509334">
            <a:off x="2845199" y="5265676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□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6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496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/>
              <a:t>Pracovník zde pracuje tak, aby zkoušel pozornost účastníků.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100" dirty="0"/>
              <a:t>- zapomíná podepisovat smlouvy </a:t>
            </a:r>
          </a:p>
          <a:p>
            <a:pPr marL="0" indent="0">
              <a:buNone/>
            </a:pPr>
            <a:r>
              <a:rPr lang="cs-CZ" sz="2100" dirty="0"/>
              <a:t>	- podepisuje se do kolonky pro zaměstnance</a:t>
            </a:r>
          </a:p>
          <a:p>
            <a:pPr marL="0" indent="0">
              <a:buNone/>
            </a:pPr>
            <a:r>
              <a:rPr lang="cs-CZ" sz="2100" dirty="0"/>
              <a:t>	- píše špatné datum</a:t>
            </a:r>
          </a:p>
          <a:p>
            <a:pPr marL="0" indent="0">
              <a:buNone/>
            </a:pPr>
            <a:r>
              <a:rPr lang="cs-CZ" sz="2100" dirty="0"/>
              <a:t>	- uvádí nižší plat, než který je uveden v inzerci</a:t>
            </a:r>
          </a:p>
          <a:p>
            <a:pPr marL="0" indent="0">
              <a:buNone/>
            </a:pPr>
            <a:r>
              <a:rPr lang="cs-CZ" sz="2100" dirty="0"/>
              <a:t>	- zaměňuje dobu neurčitou za dobu určitou apod. </a:t>
            </a:r>
          </a:p>
          <a:p>
            <a:r>
              <a:rPr lang="cs-CZ" sz="2900" dirty="0"/>
              <a:t>Neplatnou smlouvu může okamžitě roztrhat nebo nechá hráče dohrát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100" dirty="0"/>
              <a:t>- za neplatné smlouvy se nezapočítávají životní body</a:t>
            </a:r>
          </a:p>
          <a:p>
            <a:r>
              <a:rPr lang="cs-CZ" sz="2900" dirty="0"/>
              <a:t>Pracovník si může smlouvu ponechat, tzn. nevydá druhé vyhotovení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100" dirty="0"/>
              <a:t>- hráči dostávají body pouze za platné smlouvy, které na konci hry předloží</a:t>
            </a:r>
          </a:p>
          <a:p>
            <a:r>
              <a:rPr lang="cs-CZ" sz="2900" dirty="0"/>
              <a:t>Pracovník strhává část platu v rámci nařízené exekuce</a:t>
            </a:r>
          </a:p>
          <a:p>
            <a:r>
              <a:rPr lang="cs-CZ" sz="2900" dirty="0"/>
              <a:t>Při každém úkonu škrtá pracovník časy v Městském průkazu dle tabulky příslušnou značkou</a:t>
            </a:r>
          </a:p>
          <a:p>
            <a:pPr marL="0" indent="0">
              <a:buNone/>
            </a:pPr>
            <a:endParaRPr lang="cs-CZ" sz="3100" dirty="0"/>
          </a:p>
        </p:txBody>
      </p:sp>
      <p:pic>
        <p:nvPicPr>
          <p:cNvPr id="6" name="Picture 2" descr="Výsledek obrázku pro prá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48608" cy="16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 rot="20509334">
            <a:off x="6949656" y="1850538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□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6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ýsledek obrázku pro prá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74939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90516"/>
            <a:ext cx="8229600" cy="907504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 rot="20509334">
            <a:off x="6805638" y="78640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□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35109"/>
              </p:ext>
            </p:extLst>
          </p:nvPr>
        </p:nvGraphicFramePr>
        <p:xfrm>
          <a:off x="971600" y="2276872"/>
          <a:ext cx="7139834" cy="28443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Časy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Brigáda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Práce – smlouva určitá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Práce – smlouva neurčitá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670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0" y="804430"/>
            <a:ext cx="3826768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Herna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345" y="2132856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stanoviště herny na rohu </a:t>
            </a:r>
          </a:p>
          <a:p>
            <a:pPr marL="0" indent="0">
              <a:buNone/>
            </a:pPr>
            <a:r>
              <a:rPr lang="cs-CZ" dirty="0"/>
              <a:t>    je první tzv. „černé stanoviště“</a:t>
            </a:r>
          </a:p>
          <a:p>
            <a:r>
              <a:rPr lang="cs-CZ" dirty="0"/>
              <a:t>je strategicky umístěno na nejfrekventovanější místo</a:t>
            </a:r>
          </a:p>
          <a:p>
            <a:r>
              <a:rPr lang="cs-CZ" dirty="0"/>
              <a:t>personálně jej zajišťuje 1 pracovník</a:t>
            </a:r>
          </a:p>
          <a:p>
            <a:r>
              <a:rPr lang="cs-CZ" dirty="0"/>
              <a:t>lze hrát ruletu (dětská ruleta) nebo hru v kostky (kostky a kelímek)</a:t>
            </a:r>
          </a:p>
          <a:p>
            <a:r>
              <a:rPr lang="cs-CZ" dirty="0"/>
              <a:t>nedílnou součástí je možnost půjčování peněz nebankovním subjektem</a:t>
            </a:r>
          </a:p>
          <a:p>
            <a:r>
              <a:rPr lang="cs-CZ" dirty="0"/>
              <a:t>tabulka časů záměrně není v Městském průkazu uvedena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4560267" y="945196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63" y="585251"/>
            <a:ext cx="2432745" cy="146856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1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851104" cy="907504"/>
          </a:xfrm>
        </p:spPr>
        <p:txBody>
          <a:bodyPr/>
          <a:lstStyle/>
          <a:p>
            <a:r>
              <a:rPr lang="cs-CZ" dirty="0"/>
              <a:t>Co se zde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234327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hrát hazardní hry</a:t>
            </a:r>
          </a:p>
          <a:p>
            <a:pPr lvl="0"/>
            <a:r>
              <a:rPr lang="cs-CZ" sz="3200" dirty="0"/>
              <a:t>sjednat půjčku</a:t>
            </a:r>
          </a:p>
          <a:p>
            <a:pPr lvl="0"/>
            <a:r>
              <a:rPr lang="cs-CZ" sz="3200" dirty="0"/>
              <a:t>hráč zde může vyplnit svůj volný čas</a:t>
            </a:r>
          </a:p>
        </p:txBody>
      </p:sp>
      <p:pic>
        <p:nvPicPr>
          <p:cNvPr id="8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7103"/>
            <a:ext cx="4174065" cy="25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1765080" y="516566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7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1158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04456"/>
          </a:xfrm>
        </p:spPr>
        <p:txBody>
          <a:bodyPr>
            <a:normAutofit/>
          </a:bodyPr>
          <a:lstStyle/>
          <a:p>
            <a:r>
              <a:rPr lang="cs-CZ" sz="2000" dirty="0"/>
              <a:t>Pracovník každému hráči stále nabízí možnost si zahrát a vyzkoušet své štěstí</a:t>
            </a:r>
          </a:p>
          <a:p>
            <a:r>
              <a:rPr lang="cs-CZ" sz="2000" dirty="0"/>
              <a:t>Vyvolává různé „akce“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1600" dirty="0"/>
              <a:t>- například: první hra zdarma</a:t>
            </a:r>
          </a:p>
          <a:p>
            <a:pPr marL="0" indent="0">
              <a:buNone/>
            </a:pPr>
            <a:r>
              <a:rPr lang="cs-CZ" sz="1600" dirty="0"/>
              <a:t>		     vyhraješ a obdržíš 10x svůj vklad</a:t>
            </a:r>
          </a:p>
          <a:p>
            <a:r>
              <a:rPr lang="cs-CZ" sz="2000" dirty="0"/>
              <a:t>Účelem je zvolit takovou taktiku, aby prakticky nebylo možné dosáhnout výhry</a:t>
            </a:r>
          </a:p>
          <a:p>
            <a:r>
              <a:rPr lang="cs-CZ" sz="2000" dirty="0"/>
              <a:t>Nejnižší vklad je 200,- Kč</a:t>
            </a:r>
          </a:p>
          <a:p>
            <a:r>
              <a:rPr lang="cs-CZ" sz="2000" dirty="0"/>
              <a:t>Při půjčování peněz používá praktiky lichvářů</a:t>
            </a:r>
          </a:p>
          <a:p>
            <a:r>
              <a:rPr lang="cs-CZ" sz="2000" dirty="0"/>
              <a:t>Za každou exekuci škrtá pracovník v Městském průkazu časy dle tabulky</a:t>
            </a:r>
          </a:p>
          <a:p>
            <a:endParaRPr lang="cs-CZ" dirty="0"/>
          </a:p>
        </p:txBody>
      </p:sp>
      <p:pic>
        <p:nvPicPr>
          <p:cNvPr id="8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9267"/>
            <a:ext cx="2432745" cy="14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5105603" y="1521261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5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412776"/>
            <a:ext cx="2410159" cy="14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 rot="20509334">
            <a:off x="5077447" y="1665276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43192" cy="979512"/>
          </a:xfrm>
        </p:spPr>
        <p:txBody>
          <a:bodyPr/>
          <a:lstStyle/>
          <a:p>
            <a:r>
              <a:rPr lang="cs-CZ" dirty="0"/>
              <a:t>Hazardní hry - 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36812"/>
            <a:ext cx="8229600" cy="4637112"/>
          </a:xfrm>
        </p:spPr>
        <p:txBody>
          <a:bodyPr>
            <a:normAutofit lnSpcReduction="10000"/>
          </a:bodyPr>
          <a:lstStyle/>
          <a:p>
            <a:pPr lvl="0"/>
            <a:r>
              <a:rPr lang="cs-CZ" u="sng" dirty="0"/>
              <a:t>Ruleta</a:t>
            </a:r>
            <a:r>
              <a:rPr lang="cs-CZ" dirty="0"/>
              <a:t>: </a:t>
            </a:r>
          </a:p>
          <a:p>
            <a:pPr marL="0" lvl="0" indent="0">
              <a:buNone/>
            </a:pPr>
            <a:r>
              <a:rPr lang="cs-CZ" sz="1700" dirty="0"/>
              <a:t>	- hráč si zvolí číslo a barvu</a:t>
            </a:r>
          </a:p>
          <a:p>
            <a:pPr marL="0" lvl="0" indent="0">
              <a:buNone/>
            </a:pPr>
            <a:r>
              <a:rPr lang="cs-CZ" sz="1700" dirty="0"/>
              <a:t>	- má vždy dva pokusy</a:t>
            </a:r>
          </a:p>
          <a:p>
            <a:pPr marL="0" lvl="0" indent="0">
              <a:buNone/>
            </a:pPr>
            <a:r>
              <a:rPr lang="cs-CZ" sz="1700" dirty="0"/>
              <a:t>	- když se trefí, vyhrává a obdrží výherní odměnu</a:t>
            </a:r>
          </a:p>
          <a:p>
            <a:pPr marL="0" lvl="0" indent="0">
              <a:buNone/>
            </a:pPr>
            <a:r>
              <a:rPr lang="cs-CZ" sz="1700" dirty="0"/>
              <a:t>	- když se netrefí, prohrává a vklad zůstává v herně </a:t>
            </a:r>
          </a:p>
          <a:p>
            <a:pPr lvl="0"/>
            <a:r>
              <a:rPr lang="cs-CZ" u="sng" dirty="0"/>
              <a:t>Kostky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700" dirty="0"/>
              <a:t>- každý hráč získává za jeden čas dva pokusy k hodu kostkami  </a:t>
            </a:r>
          </a:p>
          <a:p>
            <a:pPr marL="0" lvl="0" indent="0">
              <a:buNone/>
            </a:pPr>
            <a:r>
              <a:rPr lang="cs-CZ" sz="1700" dirty="0"/>
              <a:t>	- v herně je 5 kostek, dohromady nejvyšší možný součet činní 30 	  a nejnižší 5</a:t>
            </a:r>
          </a:p>
          <a:p>
            <a:pPr marL="0" lvl="0" indent="0">
              <a:buNone/>
            </a:pPr>
            <a:r>
              <a:rPr lang="cs-CZ" sz="1700" dirty="0"/>
              <a:t>	- hráč si zvolí rozmezí čísel v počtu 3, např. 17 – 20 </a:t>
            </a:r>
          </a:p>
          <a:p>
            <a:pPr marL="0" lvl="0" indent="0">
              <a:buNone/>
            </a:pPr>
            <a:r>
              <a:rPr lang="cs-CZ" sz="1700" dirty="0"/>
              <a:t>	- poté hráč zamíchá kostkami a hodí</a:t>
            </a:r>
          </a:p>
          <a:p>
            <a:pPr marL="0" lvl="0" indent="0">
              <a:buNone/>
            </a:pPr>
            <a:r>
              <a:rPr lang="cs-CZ" sz="1700" dirty="0"/>
              <a:t> 	- pokud se mu povede v součtu kostek hodit určené rozmezí, vítězí 	  a dostává odměnu dle svého vkladu</a:t>
            </a:r>
          </a:p>
          <a:p>
            <a:pPr marL="0" lvl="0" indent="0">
              <a:buNone/>
            </a:pPr>
            <a:r>
              <a:rPr lang="cs-CZ" sz="1700" dirty="0"/>
              <a:t>	- pokud se do rozmezí čísel, které si zvolil, nevejde, prohrává a vklad 	  zůstává v herně</a:t>
            </a:r>
          </a:p>
        </p:txBody>
      </p:sp>
    </p:spTree>
    <p:extLst>
      <p:ext uri="{BB962C8B-B14F-4D97-AF65-F5344CB8AC3E}">
        <p14:creationId xmlns:p14="http://schemas.microsoft.com/office/powerpoint/2010/main" val="477149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6485" y="312238"/>
            <a:ext cx="2812687" cy="16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403"/>
            <a:ext cx="5050904" cy="979512"/>
          </a:xfrm>
        </p:spPr>
        <p:txBody>
          <a:bodyPr/>
          <a:lstStyle/>
          <a:p>
            <a:r>
              <a:rPr lang="cs-CZ" dirty="0"/>
              <a:t>Půjčky - 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99961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výše půjčky a úroků</a:t>
            </a:r>
          </a:p>
          <a:p>
            <a:pPr marL="0" lvl="0" indent="0">
              <a:buNone/>
            </a:pPr>
            <a:r>
              <a:rPr lang="cs-CZ" sz="1700" dirty="0"/>
              <a:t>	</a:t>
            </a:r>
            <a:r>
              <a:rPr lang="cs-CZ" sz="1600" dirty="0"/>
              <a:t>- obojí si domlouvá hráč s pracovníkem dopředu</a:t>
            </a:r>
          </a:p>
          <a:p>
            <a:pPr lvl="0"/>
            <a:r>
              <a:rPr lang="cs-CZ" dirty="0"/>
              <a:t>smlouva </a:t>
            </a:r>
          </a:p>
          <a:p>
            <a:pPr lvl="0"/>
            <a:r>
              <a:rPr lang="cs-CZ" sz="1800" dirty="0"/>
              <a:t>	</a:t>
            </a:r>
            <a:r>
              <a:rPr lang="cs-CZ" sz="1600" dirty="0"/>
              <a:t>- dlužník věřiteli podepíše smlouvu, která stvrzuje výši půjčky a úroků, případně dobu, během které musí částku včetně úroků vrátit</a:t>
            </a:r>
          </a:p>
          <a:p>
            <a:pPr marL="0" lvl="0" indent="0">
              <a:buNone/>
            </a:pPr>
            <a:r>
              <a:rPr lang="cs-CZ" sz="1600" dirty="0"/>
              <a:t>	- při těchto úkonech pracovník zkouší pozornost hráčů</a:t>
            </a:r>
          </a:p>
          <a:p>
            <a:pPr lvl="0"/>
            <a:r>
              <a:rPr lang="cs-CZ" dirty="0"/>
              <a:t>řádně a včas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600" dirty="0"/>
              <a:t>- pokud hráč přinese splátku dle domluvy, je vše v pořádku </a:t>
            </a:r>
          </a:p>
          <a:p>
            <a:pPr lvl="0"/>
            <a:r>
              <a:rPr lang="cs-CZ" dirty="0"/>
              <a:t>neúplně a pozdě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600" dirty="0"/>
              <a:t>- pokud hráč přinese jen část splátky ke konci splatnosti půjčky, může 	  pracovník nastavit nové podmínky</a:t>
            </a:r>
          </a:p>
          <a:p>
            <a:pPr marL="0" lvl="0" indent="0">
              <a:buNone/>
            </a:pPr>
            <a:r>
              <a:rPr lang="cs-CZ" sz="1600" dirty="0"/>
              <a:t>	- pokud hráč splátku nepřinese v dohodnutém čase, vyplní pracovník 	  tzv. rozhodčí nález a předá jej exekutorovi (viz dále)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 rot="20509334">
            <a:off x="5293025" y="1173420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324" y="692696"/>
            <a:ext cx="8229600" cy="1051520"/>
          </a:xfrm>
        </p:spPr>
        <p:txBody>
          <a:bodyPr/>
          <a:lstStyle/>
          <a:p>
            <a:pPr algn="l"/>
            <a:r>
              <a:rPr lang="cs-CZ" dirty="0"/>
              <a:t>Co hráče čeká?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772816"/>
            <a:ext cx="8229600" cy="2016224"/>
          </a:xfrm>
        </p:spPr>
        <p:txBody>
          <a:bodyPr>
            <a:normAutofit/>
          </a:bodyPr>
          <a:lstStyle/>
          <a:p>
            <a:r>
              <a:rPr lang="cs-CZ" sz="2000" dirty="0"/>
              <a:t>Hra začíná momentem, kdy mladý člověk opouští základní školu.</a:t>
            </a:r>
          </a:p>
          <a:p>
            <a:r>
              <a:rPr lang="cs-CZ" sz="2000" dirty="0"/>
              <a:t>Hráči se setkávají s nabídkou dalšího vzdělávání na středních i vysokých školách, zaměstnání různého typu, včetně široké nabídky práce a dobrovolnické činnosti, i několik možností trávení volného času. </a:t>
            </a:r>
          </a:p>
        </p:txBody>
      </p:sp>
      <p:pic>
        <p:nvPicPr>
          <p:cNvPr id="1026" name="Picture 2" descr="Výsledek obrázku pro školák 8. tří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1008"/>
            <a:ext cx="42957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199" y="3717032"/>
            <a:ext cx="41148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sz="2000" dirty="0"/>
              <a:t>Nechybí ani možnost sjednání půjčky. </a:t>
            </a:r>
          </a:p>
          <a:p>
            <a:r>
              <a:rPr lang="cs-CZ" sz="2000" dirty="0"/>
              <a:t>Naráží na různé způsoby jednání úředníků, zástupců institucí a firem. </a:t>
            </a:r>
          </a:p>
          <a:p>
            <a:r>
              <a:rPr lang="cs-CZ" sz="2000" dirty="0"/>
              <a:t>Mají volnou ruku v konání v průběhu hry.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82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ko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9405"/>
            <a:ext cx="2189042" cy="13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974" y="1175347"/>
            <a:ext cx="8229600" cy="1123528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6805638" y="149579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∆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65936"/>
              </p:ext>
            </p:extLst>
          </p:nvPr>
        </p:nvGraphicFramePr>
        <p:xfrm>
          <a:off x="755576" y="2852936"/>
          <a:ext cx="7059955" cy="2250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Časy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 Hra (2 hody) 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/>
                          <a:ea typeface="Times New Roman"/>
                        </a:rPr>
                        <a:t>Sjednání půjčky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Nesplacená</a:t>
                      </a:r>
                      <a:r>
                        <a:rPr lang="cs-CZ" sz="2400" baseline="0" dirty="0">
                          <a:effectLst/>
                        </a:rPr>
                        <a:t> p</a:t>
                      </a:r>
                      <a:r>
                        <a:rPr lang="cs-CZ" sz="2400" dirty="0">
                          <a:effectLst/>
                        </a:rPr>
                        <a:t>ůjčka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0</a:t>
                      </a:r>
                      <a:endParaRPr lang="cs-CZ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50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volný č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984848" cy="223863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3826768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Volný 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8" y="1844824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/>
              <a:t>jedná se o odpočinkové</a:t>
            </a:r>
          </a:p>
          <a:p>
            <a:pPr marL="0" indent="0">
              <a:buNone/>
            </a:pPr>
            <a:r>
              <a:rPr lang="cs-CZ" dirty="0"/>
              <a:t>    stanoviště</a:t>
            </a:r>
          </a:p>
          <a:p>
            <a:r>
              <a:rPr lang="cs-CZ" dirty="0"/>
              <a:t>není zde zapotřebí žádného </a:t>
            </a:r>
          </a:p>
          <a:p>
            <a:pPr marL="0" indent="0">
              <a:buNone/>
            </a:pPr>
            <a:r>
              <a:rPr lang="cs-CZ" dirty="0"/>
              <a:t>    pracovníka</a:t>
            </a:r>
          </a:p>
          <a:p>
            <a:pPr marL="0" indent="0">
              <a:buNone/>
            </a:pPr>
            <a:r>
              <a:rPr lang="cs-CZ" sz="1600" dirty="0"/>
              <a:t>	- časy za vypracované úkoly odškrtává v městském průkazu pracovník 	  stanoviště Úřad nebo Herna</a:t>
            </a:r>
          </a:p>
          <a:p>
            <a:r>
              <a:rPr lang="cs-CZ" dirty="0"/>
              <a:t>stanoviště představuje pouze stůl s různými doplňovacími kvizy, hlavolamy apod. </a:t>
            </a:r>
          </a:p>
          <a:p>
            <a:pPr marL="0" indent="0">
              <a:buNone/>
            </a:pPr>
            <a:r>
              <a:rPr lang="cs-CZ" sz="1900" dirty="0"/>
              <a:t>	</a:t>
            </a:r>
            <a:r>
              <a:rPr lang="cs-CZ" sz="1600" dirty="0"/>
              <a:t>- vypracované úkoly ze stanoviště předloží pracovníkovi</a:t>
            </a:r>
          </a:p>
          <a:p>
            <a:pPr marL="0" indent="0">
              <a:buNone/>
            </a:pPr>
            <a:r>
              <a:rPr lang="cs-CZ" sz="1600" dirty="0"/>
              <a:t>	- za každý správně vyplněný hlavolam či kviz dostane na konci hry 0,5 	  životního bodu</a:t>
            </a:r>
          </a:p>
          <a:p>
            <a:pPr marL="0" indent="0">
              <a:buNone/>
            </a:pPr>
            <a:r>
              <a:rPr lang="cs-CZ" sz="1600" dirty="0"/>
              <a:t>	- pokud jich bude mít hráč více, životní body se mu budou sčítat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4501382" y="108921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dirty="0">
                <a:solidFill>
                  <a:schemeClr val="tx1"/>
                </a:solidFill>
              </a:rPr>
              <a:t>ѱ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0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ýsledek obrázku pro volný č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984848" cy="2238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067128" cy="907504"/>
          </a:xfrm>
        </p:spPr>
        <p:txBody>
          <a:bodyPr/>
          <a:lstStyle/>
          <a:p>
            <a:r>
              <a:rPr lang="cs-CZ" dirty="0"/>
              <a:t>Co se zde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872208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hráč zde může vyplnit svůj volný čas smysluplnými činnostmi</a:t>
            </a:r>
          </a:p>
          <a:p>
            <a:pPr lvl="0"/>
            <a:r>
              <a:rPr lang="cs-CZ" sz="3200" dirty="0"/>
              <a:t>zvyšuje si kredit životních bodů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3182269" y="501684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dirty="0">
                <a:solidFill>
                  <a:schemeClr val="tx1"/>
                </a:solidFill>
              </a:rPr>
              <a:t>ѱ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6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59410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019150"/>
            <a:ext cx="8229600" cy="2607979"/>
          </a:xfrm>
        </p:spPr>
        <p:txBody>
          <a:bodyPr>
            <a:normAutofit/>
          </a:bodyPr>
          <a:lstStyle/>
          <a:p>
            <a:r>
              <a:rPr lang="cs-CZ" dirty="0"/>
              <a:t>Hráči si sami vybírají z předložených úkolů</a:t>
            </a:r>
          </a:p>
          <a:p>
            <a:r>
              <a:rPr lang="cs-CZ" dirty="0"/>
              <a:t>Vypracované úkoly předkládají k posouzení pracovníkovi stanoviště Herna</a:t>
            </a:r>
          </a:p>
          <a:p>
            <a:r>
              <a:rPr lang="cs-CZ" dirty="0"/>
              <a:t>Při každém úkonu škrtá pracovník stanoviště Herny časy v Městském průkazu dle tabulky příslušnou značkou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 rot="20509334">
            <a:off x="4861422" y="198915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dirty="0">
                <a:solidFill>
                  <a:schemeClr val="tx1"/>
                </a:solidFill>
              </a:rPr>
              <a:t>ѱ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9" name="Picture 2" descr="Výsledek obrázku pro volný č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8" y="836712"/>
            <a:ext cx="2784310" cy="20882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3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977" y="1117985"/>
            <a:ext cx="8229600" cy="992762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856478"/>
              </p:ext>
            </p:extLst>
          </p:nvPr>
        </p:nvGraphicFramePr>
        <p:xfrm>
          <a:off x="1619672" y="2348880"/>
          <a:ext cx="5914390" cy="987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Časy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Životní body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Aktivita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</a:t>
                      </a:r>
                      <a:endParaRPr lang="cs-CZ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0,5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 rot="20509334">
            <a:off x="6805641" y="1240026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dirty="0">
                <a:solidFill>
                  <a:schemeClr val="tx1"/>
                </a:solidFill>
              </a:rPr>
              <a:t>ѱ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10" name="Picture 2" descr="Výsledek obrázku pro volný č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4" y="3786626"/>
            <a:ext cx="3096343" cy="23222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13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826768" cy="979512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Exekuce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13271"/>
          </a:xfrm>
        </p:spPr>
        <p:txBody>
          <a:bodyPr>
            <a:normAutofit/>
          </a:bodyPr>
          <a:lstStyle/>
          <a:p>
            <a:r>
              <a:rPr lang="cs-CZ" sz="2000" dirty="0"/>
              <a:t>jedná se o druhé tzv. „černé stanoviště“</a:t>
            </a:r>
          </a:p>
          <a:p>
            <a:r>
              <a:rPr lang="cs-CZ" sz="2000" dirty="0"/>
              <a:t>personálně jej nezajišťuje konkrétní pracovník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600" dirty="0"/>
              <a:t>- je součástí stanoviště Úřadu a Trhu práce</a:t>
            </a:r>
          </a:p>
          <a:p>
            <a:pPr marL="0" indent="0">
              <a:buNone/>
            </a:pPr>
            <a:r>
              <a:rPr lang="cs-CZ" sz="1600" dirty="0"/>
              <a:t>	- pracovník Úřadu je zároveň exekutorem, tj. vypisuje exekuční příkaz </a:t>
            </a:r>
          </a:p>
          <a:p>
            <a:pPr marL="0" indent="0">
              <a:buNone/>
            </a:pPr>
            <a:r>
              <a:rPr lang="cs-CZ" sz="1600" dirty="0"/>
              <a:t>                   a předává jej na stanoviště Trhu práce</a:t>
            </a:r>
          </a:p>
          <a:p>
            <a:pPr marL="0" indent="0">
              <a:buNone/>
            </a:pPr>
            <a:r>
              <a:rPr lang="cs-CZ" sz="1600" dirty="0"/>
              <a:t>	- pracovník Trhu práce strhává hráčům dle exekučních příkazů částku 	  z platu</a:t>
            </a:r>
          </a:p>
          <a:p>
            <a:r>
              <a:rPr lang="cs-CZ" sz="2000" dirty="0"/>
              <a:t>úlohou stanoviště je vymoci dluh hráče, který jsi půjčil ze stanoviště herny na rohu a nevrátil jej včas</a:t>
            </a:r>
          </a:p>
          <a:p>
            <a:r>
              <a:rPr lang="cs-CZ" sz="2000" dirty="0"/>
              <a:t>každou exekucí, stejně jako každou nesplacenou půjčkou, se ponižují již získané životní body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 rot="20509334">
            <a:off x="3997326" y="123322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+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2050" name="Picture 2" descr="Výsledek obrázku pro exek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34" y="548680"/>
            <a:ext cx="3635896" cy="19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7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exeku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85" y="620688"/>
            <a:ext cx="2815005" cy="14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075480" cy="1684785"/>
          </a:xfrm>
        </p:spPr>
        <p:txBody>
          <a:bodyPr/>
          <a:lstStyle/>
          <a:p>
            <a:r>
              <a:rPr lang="cs-CZ" dirty="0"/>
              <a:t>Pokyny pro práci na stanovišti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16424"/>
          </a:xfrm>
        </p:spPr>
        <p:txBody>
          <a:bodyPr>
            <a:normAutofit/>
          </a:bodyPr>
          <a:lstStyle/>
          <a:p>
            <a:r>
              <a:rPr lang="cs-CZ" sz="2000" dirty="0"/>
              <a:t>Exekutor vypíše exekuční příkaz, se kterým obejde stanoviště úřadu a trhu práce.</a:t>
            </a:r>
          </a:p>
          <a:p>
            <a:r>
              <a:rPr lang="cs-CZ" sz="2000" dirty="0"/>
              <a:t>Pokud je dlužník zaměstnaný a bere výplatu, či na úřadě dávky, je mu poměrná část z platu strhávána, případně je plat dočasně zcela pozastaven. </a:t>
            </a:r>
          </a:p>
          <a:p>
            <a:r>
              <a:rPr lang="cs-CZ" sz="2000" dirty="0"/>
              <a:t>Pokud dlužník pobírá sociální dávky, jsou mu tyto pozastaveny. </a:t>
            </a:r>
          </a:p>
          <a:p>
            <a:r>
              <a:rPr lang="cs-CZ" sz="2000" dirty="0"/>
              <a:t>Část peněz je vrácena do herny na rohu a část peněz si ponechává exekutor jako svou odměnu a na náklady řízení exekuce. </a:t>
            </a:r>
          </a:p>
          <a:p>
            <a:r>
              <a:rPr lang="cs-CZ" sz="2000" dirty="0"/>
              <a:t>Pracovník Trhu práce či Úřadu škrtá v Městském průkazu časy dle tabulky, a to za každou splátku za exekuci.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 rot="20509334">
            <a:off x="5293470" y="1377243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+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33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exekuce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200" dirty="0"/>
              <a:t>Hráč dluží v herně např. 5.000,- Kč a nevrátil je včas 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700" dirty="0"/>
              <a:t>- pracovník Herny vyplní rozhodčí nález, který předá exekutorovi 		- Exekutor vyplní exekuční příkaz, ve kterém určí výši jistiny </a:t>
            </a:r>
          </a:p>
          <a:p>
            <a:pPr marL="0" lvl="0" indent="0">
              <a:buNone/>
            </a:pPr>
            <a:r>
              <a:rPr lang="cs-CZ" sz="1700" dirty="0"/>
              <a:t>		</a:t>
            </a:r>
            <a:r>
              <a:rPr lang="cs-CZ" sz="1700" i="1" dirty="0"/>
              <a:t>- dluh herny na rohu: 5.000,- Kč + náklady exekuce, např. ve 		výši 2.000,- Kč, + odměna exekutora, např. 5.000,- Kč. Celkem 		tedy exekutor vymáhá 12.000,- Kč.</a:t>
            </a:r>
          </a:p>
          <a:p>
            <a:pPr lvl="0"/>
            <a:r>
              <a:rPr lang="cs-CZ" sz="2200" dirty="0"/>
              <a:t>Exekutor předá exekuční příkaz pracovníkovi na stanovišti trhu práce</a:t>
            </a:r>
          </a:p>
          <a:p>
            <a:pPr marL="0" lvl="0" indent="0">
              <a:buNone/>
            </a:pPr>
            <a:r>
              <a:rPr lang="cs-CZ" sz="2100" dirty="0"/>
              <a:t>	</a:t>
            </a:r>
            <a:r>
              <a:rPr lang="cs-CZ" sz="1700" dirty="0"/>
              <a:t>- na Trhu práce zjišťuje dle jména, jestli z tohoto stanoviště bere hráč 	  výplatu. </a:t>
            </a:r>
          </a:p>
          <a:p>
            <a:pPr marL="0" lvl="0" indent="0">
              <a:buNone/>
            </a:pPr>
            <a:r>
              <a:rPr lang="cs-CZ" sz="1700" dirty="0"/>
              <a:t>	- pokud hráč výplatu pobírá, nechá si pracovníkem Trhu práce vyplatit 	  exekuci v plné výši </a:t>
            </a:r>
          </a:p>
          <a:p>
            <a:r>
              <a:rPr lang="cs-CZ" sz="2200" dirty="0"/>
              <a:t>Pracovník Trhu práce pak strhává poměrnou část hráči z platu až do výše stanovené exekuce</a:t>
            </a:r>
          </a:p>
          <a:p>
            <a:pPr marL="0" indent="0">
              <a:buNone/>
            </a:pPr>
            <a:r>
              <a:rPr lang="cs-CZ" sz="1300" dirty="0"/>
              <a:t>	</a:t>
            </a:r>
            <a:r>
              <a:rPr lang="cs-CZ" sz="1700" dirty="0"/>
              <a:t>- hráči ukáže exekuční příkaz, na jehož základě mu poměrnou část z 	  výplaty strhává</a:t>
            </a:r>
          </a:p>
        </p:txBody>
      </p:sp>
    </p:spTree>
    <p:extLst>
      <p:ext uri="{BB962C8B-B14F-4D97-AF65-F5344CB8AC3E}">
        <p14:creationId xmlns:p14="http://schemas.microsoft.com/office/powerpoint/2010/main" val="3469163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79512"/>
          </a:xfrm>
        </p:spPr>
        <p:txBody>
          <a:bodyPr/>
          <a:lstStyle/>
          <a:p>
            <a:r>
              <a:rPr lang="cs-CZ" dirty="0"/>
              <a:t>Tabulka časů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25303"/>
              </p:ext>
            </p:extLst>
          </p:nvPr>
        </p:nvGraphicFramePr>
        <p:xfrm>
          <a:off x="1619672" y="2348880"/>
          <a:ext cx="5914390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Možnosti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Časy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Životní body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 Exekuce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1</a:t>
                      </a:r>
                      <a:endParaRPr lang="cs-CZ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Výsledek obrázku pro exek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867232" cy="25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 rot="20509334">
            <a:off x="6949655" y="1233229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 </a:t>
            </a:r>
            <a:r>
              <a:rPr lang="cs-CZ" sz="4000" b="1" dirty="0">
                <a:solidFill>
                  <a:schemeClr val="tx1"/>
                </a:solidFill>
              </a:rPr>
              <a:t>+</a:t>
            </a:r>
            <a:endParaRPr lang="cs-CZ" sz="40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9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633417"/>
            <a:ext cx="2808312" cy="979512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/>
          <a:lstStyle/>
          <a:p>
            <a:r>
              <a:rPr lang="cs-CZ" sz="2000" dirty="0"/>
              <a:t>Hru shrneme pomocí tabulky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600" dirty="0"/>
              <a:t>- po ukončení hry svoláme všechny hráče</a:t>
            </a:r>
          </a:p>
          <a:p>
            <a:pPr marL="0" indent="0">
              <a:buNone/>
            </a:pPr>
            <a:r>
              <a:rPr lang="cs-CZ" sz="1600" dirty="0"/>
              <a:t>	- ti postupně předkládají veškeré dokumenty, které za hru nastřádali 	  a mají je u sebe</a:t>
            </a:r>
          </a:p>
          <a:p>
            <a:pPr marL="0" indent="0">
              <a:buNone/>
            </a:pPr>
            <a:r>
              <a:rPr lang="cs-CZ" sz="1600" dirty="0"/>
              <a:t>	- k zapisování získaných životních bodů použijeme </a:t>
            </a:r>
            <a:r>
              <a:rPr lang="cs-CZ" sz="1600" dirty="0" err="1"/>
              <a:t>flipchart</a:t>
            </a:r>
            <a:r>
              <a:rPr lang="cs-CZ" sz="1600" dirty="0"/>
              <a:t> či interaktivní 	  tabuli, aby výsledky mohli všichni sledovat</a:t>
            </a:r>
          </a:p>
          <a:p>
            <a:r>
              <a:rPr lang="cs-CZ" sz="2000" dirty="0"/>
              <a:t>Nejlépe jsou na tom pochopitelně hráči s nejvyšším počtem bodů</a:t>
            </a:r>
          </a:p>
          <a:p>
            <a:pPr marL="0" indent="0">
              <a:buNone/>
            </a:pPr>
            <a:r>
              <a:rPr lang="cs-CZ" sz="1600" dirty="0"/>
              <a:t>	- znamená to, že dosáhli nejvyšší možné prestiže ve svém společenství, tj. 	  v daném kolektivu </a:t>
            </a:r>
          </a:p>
          <a:p>
            <a:r>
              <a:rPr lang="cs-CZ" sz="2000" dirty="0"/>
              <a:t>Nejedná se o soutěž</a:t>
            </a:r>
          </a:p>
          <a:p>
            <a:pPr marL="0" indent="0">
              <a:buNone/>
            </a:pPr>
            <a:r>
              <a:rPr lang="cs-CZ" sz="1600" dirty="0"/>
              <a:t>	- hra není žádná soutěž</a:t>
            </a:r>
          </a:p>
          <a:p>
            <a:pPr marL="0" indent="0">
              <a:buNone/>
            </a:pPr>
            <a:r>
              <a:rPr lang="cs-CZ" sz="1600" dirty="0"/>
              <a:t>	- pouze ukazuje, jaké jsou schopnosti daných hráčů, případně jak moc 	  jsou ochotní pracovat na své životní úrovni</a:t>
            </a:r>
          </a:p>
        </p:txBody>
      </p:sp>
    </p:spTree>
    <p:extLst>
      <p:ext uri="{BB962C8B-B14F-4D97-AF65-F5344CB8AC3E}">
        <p14:creationId xmlns:p14="http://schemas.microsoft.com/office/powerpoint/2010/main" val="148763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communication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932040" cy="32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79512"/>
          </a:xfrm>
        </p:spPr>
        <p:txBody>
          <a:bodyPr/>
          <a:lstStyle/>
          <a:p>
            <a:pPr algn="l"/>
            <a:r>
              <a:rPr lang="cs-CZ" dirty="0"/>
              <a:t>Co hráči získají?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06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Osoby, které hru </a:t>
            </a:r>
          </a:p>
          <a:p>
            <a:pPr marL="0" indent="0">
              <a:buNone/>
            </a:pPr>
            <a:r>
              <a:rPr lang="cs-CZ" sz="3200" dirty="0"/>
              <a:t>absolvují, mohou </a:t>
            </a:r>
          </a:p>
          <a:p>
            <a:pPr marL="0" indent="0">
              <a:buNone/>
            </a:pPr>
            <a:r>
              <a:rPr lang="cs-CZ" sz="3200" dirty="0"/>
              <a:t>získat mnohé: 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000" dirty="0"/>
              <a:t>ověří si své dosavadní znalosti </a:t>
            </a:r>
          </a:p>
          <a:p>
            <a:r>
              <a:rPr lang="cs-CZ" sz="2000" dirty="0"/>
              <a:t>získají zkušenosti s vyplňováním různých formulářů a smluv </a:t>
            </a:r>
          </a:p>
          <a:p>
            <a:r>
              <a:rPr lang="cs-CZ" sz="2000" dirty="0"/>
              <a:t>zlepší si své komunikační dovednosti </a:t>
            </a:r>
          </a:p>
          <a:p>
            <a:r>
              <a:rPr lang="cs-CZ" sz="2000" dirty="0"/>
              <a:t>zdokonalí své schopnosti spolupráce</a:t>
            </a:r>
          </a:p>
          <a:p>
            <a:r>
              <a:rPr lang="cs-CZ" sz="2000" dirty="0"/>
              <a:t>vyplní čas vzděláváním a zároveň zábavou i vtipem</a:t>
            </a:r>
          </a:p>
        </p:txBody>
      </p:sp>
    </p:spTree>
    <p:extLst>
      <p:ext uri="{BB962C8B-B14F-4D97-AF65-F5344CB8AC3E}">
        <p14:creationId xmlns:p14="http://schemas.microsoft.com/office/powerpoint/2010/main" val="3853850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07504"/>
          </a:xfrm>
        </p:spPr>
        <p:txBody>
          <a:bodyPr/>
          <a:lstStyle/>
          <a:p>
            <a:r>
              <a:rPr lang="cs-CZ" dirty="0"/>
              <a:t>JE TO JEN HRA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77072"/>
          </a:xfrm>
        </p:spPr>
        <p:txBody>
          <a:bodyPr/>
          <a:lstStyle/>
          <a:p>
            <a:r>
              <a:rPr lang="cs-CZ" dirty="0"/>
              <a:t>Jelikož se jedná pouze o hru, někteří žáci mohou její průběh z této podstaty záměrně bojkotovat. </a:t>
            </a:r>
          </a:p>
          <a:p>
            <a:r>
              <a:rPr lang="cs-CZ" dirty="0"/>
              <a:t>Mírou svojí angažovanosti ve hře mladí lidé nevědomky představují své další vlastnosti, kterých si učitelé či pracovníci v sociálních službách nemusí při každodenním kontaktu všimnout.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Nesmíme však zapomínat, že je to jen hra.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9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/>
          <a:lstStyle/>
          <a:p>
            <a:pPr marL="0" indent="0" algn="ctr">
              <a:buNone/>
            </a:pPr>
            <a:r>
              <a:rPr lang="cs-CZ" sz="1600" b="1" dirty="0"/>
              <a:t>Dana Slámová</a:t>
            </a:r>
            <a:endParaRPr lang="cs-CZ" sz="1600" dirty="0"/>
          </a:p>
          <a:p>
            <a:pPr marL="0" indent="0" algn="ctr">
              <a:buNone/>
            </a:pPr>
            <a:r>
              <a:rPr lang="cs-CZ" sz="1600" dirty="0"/>
              <a:t>Kariérní poradkyně</a:t>
            </a:r>
          </a:p>
          <a:p>
            <a:pPr marL="0" indent="0" algn="ctr">
              <a:buNone/>
            </a:pPr>
            <a:r>
              <a:rPr lang="cs-CZ" sz="1600" dirty="0"/>
              <a:t> </a:t>
            </a:r>
          </a:p>
          <a:p>
            <a:pPr marL="0" indent="0" algn="ctr">
              <a:buNone/>
            </a:pPr>
            <a:r>
              <a:rPr lang="cs-CZ" sz="1600" dirty="0"/>
              <a:t>Člověk v tísni, o. p. s.  - pracoviště Chomutov</a:t>
            </a:r>
          </a:p>
          <a:p>
            <a:pPr marL="0" indent="0" algn="ctr">
              <a:buNone/>
            </a:pPr>
            <a:r>
              <a:rPr lang="cs-CZ" sz="1600" dirty="0"/>
              <a:t>Školní 1294, Chomutov</a:t>
            </a:r>
          </a:p>
          <a:p>
            <a:pPr marL="0" indent="0" algn="ctr">
              <a:buNone/>
            </a:pPr>
            <a:r>
              <a:rPr lang="cs-CZ" sz="1600" dirty="0"/>
              <a:t>tel.: </a:t>
            </a:r>
            <a:r>
              <a:rPr lang="cs-CZ" sz="1600" u="sng" dirty="0">
                <a:solidFill>
                  <a:srgbClr val="00B0F0"/>
                </a:solidFill>
              </a:rPr>
              <a:t>+420 778 406 340</a:t>
            </a:r>
            <a:endParaRPr lang="cs-CZ" sz="1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cs-CZ" sz="1600" dirty="0"/>
              <a:t>e-mail: </a:t>
            </a:r>
            <a:r>
              <a:rPr lang="cs-CZ" sz="1600" u="sng" dirty="0">
                <a:solidFill>
                  <a:srgbClr val="00B0F0"/>
                </a:solidFill>
              </a:rPr>
              <a:t>dana.slamova</a:t>
            </a:r>
            <a:r>
              <a:rPr lang="cs-CZ" sz="1600" u="sng" dirty="0">
                <a:solidFill>
                  <a:srgbClr val="00B0F0"/>
                </a:solidFill>
                <a:hlinkClick r:id="rId2"/>
              </a:rPr>
              <a:t>@clovekvtisni.cz</a:t>
            </a:r>
            <a:endParaRPr lang="cs-CZ" sz="1600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5152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A2741716-B311-4E1C-A942-4E1D1136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51520"/>
          </a:xfrm>
        </p:spPr>
        <p:txBody>
          <a:bodyPr/>
          <a:lstStyle/>
          <a:p>
            <a:pPr algn="l"/>
            <a:r>
              <a:rPr lang="cs-CZ" dirty="0"/>
              <a:t>Ještě než začneme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180" y="2348880"/>
            <a:ext cx="8229600" cy="397928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sz="4500" b="1" dirty="0"/>
              <a:t>Je důležité hráče s hrou nejprve seznámit </a:t>
            </a:r>
          </a:p>
          <a:p>
            <a:pPr marL="0" lvl="0" indent="0">
              <a:buNone/>
            </a:pPr>
            <a:endParaRPr lang="cs-CZ" sz="2200" dirty="0"/>
          </a:p>
          <a:p>
            <a:pPr marL="0" lvl="0" indent="0">
              <a:buNone/>
            </a:pPr>
            <a:r>
              <a:rPr lang="cs-CZ" sz="2300" dirty="0"/>
              <a:t>Představíme jim, o čem hra je, a upozorníme je na několik zásadních bodů.</a:t>
            </a:r>
          </a:p>
          <a:p>
            <a:pPr marL="0" lvl="0" indent="0">
              <a:buNone/>
            </a:pPr>
            <a:endParaRPr lang="cs-CZ" sz="2900" dirty="0"/>
          </a:p>
          <a:p>
            <a:r>
              <a:rPr lang="cs-CZ" sz="2900" dirty="0"/>
              <a:t>ZPŮSOB KOMUNIKACE</a:t>
            </a:r>
          </a:p>
          <a:p>
            <a:pPr marL="0" indent="0">
              <a:buNone/>
            </a:pPr>
            <a:r>
              <a:rPr lang="cs-CZ" sz="2900" dirty="0"/>
              <a:t>	</a:t>
            </a:r>
            <a:r>
              <a:rPr lang="cs-CZ" sz="2300" dirty="0"/>
              <a:t>- hráči si s pracovníky na stanovištích vykají</a:t>
            </a:r>
          </a:p>
          <a:p>
            <a:pPr lvl="0"/>
            <a:r>
              <a:rPr lang="cs-CZ" sz="2900" dirty="0"/>
              <a:t>ZODPOVĚDNOST</a:t>
            </a:r>
          </a:p>
          <a:p>
            <a:pPr marL="0" lvl="0" indent="0">
              <a:buNone/>
            </a:pPr>
            <a:r>
              <a:rPr lang="cs-CZ" sz="2900" dirty="0"/>
              <a:t>	</a:t>
            </a:r>
            <a:r>
              <a:rPr lang="cs-CZ" sz="2300" dirty="0"/>
              <a:t>- za řádnou kontrolu a uchovávání každého dokumentu do konce hry</a:t>
            </a:r>
          </a:p>
          <a:p>
            <a:r>
              <a:rPr lang="cs-CZ" sz="2900" dirty="0"/>
              <a:t>ŽIVOTNÍ BODY</a:t>
            </a:r>
          </a:p>
          <a:p>
            <a:pPr marL="0" indent="0">
              <a:buNone/>
            </a:pPr>
            <a:r>
              <a:rPr lang="cs-CZ" sz="2900" dirty="0"/>
              <a:t>	</a:t>
            </a:r>
            <a:r>
              <a:rPr lang="cs-CZ" sz="2300" dirty="0"/>
              <a:t>- ve hře jde o získání co největšího možného počtu tzv. životních 	bodů.</a:t>
            </a:r>
          </a:p>
          <a:p>
            <a:r>
              <a:rPr lang="cs-CZ" sz="2900" dirty="0"/>
              <a:t>HERNÍ STANOVIŠTĚ</a:t>
            </a:r>
          </a:p>
          <a:p>
            <a:pPr marL="0" indent="0">
              <a:buNone/>
            </a:pPr>
            <a:r>
              <a:rPr lang="cs-CZ" sz="3400" dirty="0"/>
              <a:t>	</a:t>
            </a:r>
            <a:r>
              <a:rPr lang="cs-CZ" sz="2300" dirty="0"/>
              <a:t>- Úřad, Bydlení, Vzdělání, Zaměstnání, Volný čas, Herna</a:t>
            </a:r>
          </a:p>
          <a:p>
            <a:pPr lvl="0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20999604">
            <a:off x="4608924" y="1148824"/>
            <a:ext cx="4504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Mistral" panose="03090702030407020403" pitchFamily="66" charset="0"/>
              </a:rPr>
              <a:t>aneb </a:t>
            </a:r>
          </a:p>
          <a:p>
            <a:r>
              <a:rPr lang="cs-CZ" sz="2800" dirty="0">
                <a:latin typeface="Mistral" panose="03090702030407020403" pitchFamily="66" charset="0"/>
              </a:rPr>
              <a:t>co by měli hráči vědět ještě před hrou.</a:t>
            </a:r>
          </a:p>
        </p:txBody>
      </p:sp>
    </p:spTree>
    <p:extLst>
      <p:ext uri="{BB962C8B-B14F-4D97-AF65-F5344CB8AC3E}">
        <p14:creationId xmlns:p14="http://schemas.microsoft.com/office/powerpoint/2010/main" val="285056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96751"/>
            <a:ext cx="4952257" cy="1123528"/>
          </a:xfrm>
        </p:spPr>
        <p:txBody>
          <a:bodyPr/>
          <a:lstStyle/>
          <a:p>
            <a:r>
              <a:rPr lang="cs-CZ" dirty="0"/>
              <a:t>ZAČÍNÁME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2"/>
          </a:xfrm>
        </p:spPr>
        <p:txBody>
          <a:bodyPr/>
          <a:lstStyle/>
          <a:p>
            <a:pPr lvl="0"/>
            <a:r>
              <a:rPr lang="cs-CZ" sz="2000" dirty="0"/>
              <a:t>JMÉNO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600" dirty="0"/>
              <a:t>- hráči si pro hru zvolí jakékoli fiktivní jméno</a:t>
            </a:r>
          </a:p>
          <a:p>
            <a:pPr marL="0" lvl="0" indent="0">
              <a:buNone/>
            </a:pPr>
            <a:r>
              <a:rPr lang="cs-CZ" sz="1600" dirty="0"/>
              <a:t>	- v případě herní dvojice si tato volí jen jedno jméno</a:t>
            </a:r>
          </a:p>
          <a:p>
            <a:pPr lvl="0"/>
            <a:r>
              <a:rPr lang="cs-CZ" sz="2000" dirty="0"/>
              <a:t>MĚSTSKÝ PRŮKAZ</a:t>
            </a:r>
          </a:p>
          <a:p>
            <a:pPr marL="0" lvl="0" indent="0">
              <a:buNone/>
            </a:pPr>
            <a:r>
              <a:rPr lang="cs-CZ" dirty="0"/>
              <a:t>	</a:t>
            </a:r>
            <a:r>
              <a:rPr lang="cs-CZ" sz="1600" dirty="0"/>
              <a:t>- důležitý a jediný doklad hráče či dvojice </a:t>
            </a:r>
          </a:p>
          <a:p>
            <a:pPr marL="0" lvl="0" indent="0">
              <a:buNone/>
            </a:pPr>
            <a:r>
              <a:rPr lang="cs-CZ" sz="1600" dirty="0"/>
              <a:t>	- seznámení s dokladem – jak vypadá, co se do něho zadává</a:t>
            </a:r>
          </a:p>
          <a:p>
            <a:pPr marL="0" lvl="0" indent="0">
              <a:buNone/>
            </a:pPr>
            <a:r>
              <a:rPr lang="cs-CZ" sz="1600" dirty="0"/>
              <a:t>	- ztráta znamená problém = hráč, který na konci hry nemá 	  	  městský průkaz je ze hry diskvalifikován</a:t>
            </a:r>
          </a:p>
          <a:p>
            <a:pPr lvl="0"/>
            <a:r>
              <a:rPr lang="cs-CZ" sz="2000" dirty="0"/>
              <a:t>ZAMĚSTNÁNÍ </a:t>
            </a:r>
          </a:p>
          <a:p>
            <a:pPr marL="0" lvl="0" indent="0">
              <a:buNone/>
            </a:pPr>
            <a:r>
              <a:rPr lang="cs-CZ" sz="1600" dirty="0"/>
              <a:t>	- jakmile hráč vstoupí do pracovního poměru, ihned dostává první 	  výplatu, další výplaty dle pracovních smluv </a:t>
            </a:r>
          </a:p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 rot="20999604">
            <a:off x="5787657" y="1410683"/>
            <a:ext cx="2545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Mistral" panose="03090702030407020403" pitchFamily="66" charset="0"/>
              </a:rPr>
              <a:t>aneb </a:t>
            </a:r>
          </a:p>
          <a:p>
            <a:r>
              <a:rPr lang="cs-CZ" sz="2800" dirty="0">
                <a:latin typeface="Mistral" panose="03090702030407020403" pitchFamily="66" charset="0"/>
              </a:rPr>
              <a:t>co ještě hráčům říct.</a:t>
            </a:r>
          </a:p>
        </p:txBody>
      </p:sp>
    </p:spTree>
    <p:extLst>
      <p:ext uri="{BB962C8B-B14F-4D97-AF65-F5344CB8AC3E}">
        <p14:creationId xmlns:p14="http://schemas.microsoft.com/office/powerpoint/2010/main" val="39102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00200"/>
          </a:xfrm>
        </p:spPr>
        <p:txBody>
          <a:bodyPr/>
          <a:lstStyle/>
          <a:p>
            <a:r>
              <a:rPr lang="cs-CZ" sz="8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STANOVIŠTĚ</a:t>
            </a:r>
          </a:p>
        </p:txBody>
      </p:sp>
    </p:spTree>
    <p:extLst>
      <p:ext uri="{BB962C8B-B14F-4D97-AF65-F5344CB8AC3E}">
        <p14:creationId xmlns:p14="http://schemas.microsoft.com/office/powerpoint/2010/main" val="121156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43296"/>
            <a:ext cx="5338936" cy="1024136"/>
          </a:xfrm>
        </p:spPr>
        <p:txBody>
          <a:bodyPr/>
          <a:lstStyle/>
          <a:p>
            <a:r>
              <a:rPr lang="cs-CZ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  <a:reflection stA="45000" endPos="65000" dist="25400" dir="5400000" sy="-100000" algn="bl" rotWithShape="0"/>
                </a:effectLst>
              </a:rPr>
              <a:t>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0509334">
            <a:off x="4753556" y="1521260"/>
            <a:ext cx="1738536" cy="74868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X</a:t>
            </a:r>
          </a:p>
        </p:txBody>
      </p:sp>
      <p:pic>
        <p:nvPicPr>
          <p:cNvPr id="4" name="Picture 1" descr="Erb města Bíliny 300dpi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15" y="577872"/>
            <a:ext cx="1224136" cy="155498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40432" y="2132856"/>
            <a:ext cx="8229600" cy="42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dirty="0"/>
              <a:t>hlavní stanoviště hry</a:t>
            </a:r>
          </a:p>
          <a:p>
            <a:r>
              <a:rPr lang="cs-CZ" dirty="0"/>
              <a:t>personálně zajišťuje 1 pracovník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zde hra </a:t>
            </a:r>
            <a:r>
              <a:rPr lang="cs-CZ" sz="2400" b="1" dirty="0"/>
              <a:t>ZAČÍNÁ</a:t>
            </a:r>
            <a:r>
              <a:rPr lang="cs-CZ" sz="2400" dirty="0"/>
              <a:t>, zde hráči obdrží svůj doklad totožnosti, kterým je MĚSTSKÝ PRŮKAZ.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společně s městským průkazem do začátku hry obdrží hráči vstupní kapitál: 4.000,- Kč v herních penězích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zde se poskytují potřebné informace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na tomto stanovišti hráči zažívají administrativní zátěž </a:t>
            </a:r>
            <a:endParaRPr lang="cs-CZ" sz="2400" b="1" dirty="0"/>
          </a:p>
          <a:p>
            <a:pPr marL="0" lvl="1" indent="0">
              <a:buNone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0432" y="29249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7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07504"/>
          </a:xfrm>
        </p:spPr>
        <p:txBody>
          <a:bodyPr/>
          <a:lstStyle/>
          <a:p>
            <a:r>
              <a:rPr lang="cs-CZ" dirty="0"/>
              <a:t>Co se na úřadě dá zařídit?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1800" b="1" dirty="0"/>
              <a:t>Městský průkaz </a:t>
            </a:r>
          </a:p>
          <a:p>
            <a:pPr marL="0" lvl="0" indent="0">
              <a:buNone/>
            </a:pPr>
            <a:r>
              <a:rPr lang="cs-CZ" sz="1800" dirty="0"/>
              <a:t>	- každý hráč musí řádně vyplnit žádost o vydání městského průkazu, aby jej mohl 	  obdržet</a:t>
            </a:r>
          </a:p>
          <a:p>
            <a:pPr marL="0" lvl="0" indent="0">
              <a:buNone/>
            </a:pPr>
            <a:r>
              <a:rPr lang="cs-CZ" sz="1800" dirty="0"/>
              <a:t>	- poté obdrží základní kapitál ve výši 4.000,- herních peněz</a:t>
            </a:r>
          </a:p>
          <a:p>
            <a:pPr lvl="0"/>
            <a:r>
              <a:rPr lang="cs-CZ" sz="1800" b="1" dirty="0"/>
              <a:t>Evidence na úřadu práce </a:t>
            </a:r>
          </a:p>
          <a:p>
            <a:r>
              <a:rPr lang="cs-CZ" sz="1800" b="1" dirty="0"/>
              <a:t>Žádost o dávky a jejich vyplácení 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u="sng" dirty="0"/>
              <a:t>Systém vyplácení dávek: 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	1 měsíc / kolo (vyplácení) : 2.000,- Kč</a:t>
            </a:r>
          </a:p>
          <a:p>
            <a:pPr marL="0" indent="0">
              <a:buNone/>
            </a:pPr>
            <a:r>
              <a:rPr lang="cs-CZ" sz="1800" dirty="0"/>
              <a:t>	2. měsíc / kolo (vyplácení): 1.500,- Kč</a:t>
            </a:r>
          </a:p>
          <a:p>
            <a:pPr marL="0" indent="0">
              <a:buNone/>
            </a:pPr>
            <a:r>
              <a:rPr lang="cs-CZ" sz="1800" dirty="0"/>
              <a:t>	3. měsíc / kolo (vyplácení): 1.000,- Kč (po všechna následující kola se 	    vyplácí již tato částka)</a:t>
            </a:r>
            <a:endParaRPr lang="cs-CZ" sz="1800" b="1" dirty="0"/>
          </a:p>
          <a:p>
            <a:pPr lvl="0"/>
            <a:r>
              <a:rPr lang="cs-CZ" sz="1800" b="1" dirty="0"/>
              <a:t>Výpis z rejstříku trestů </a:t>
            </a:r>
          </a:p>
          <a:p>
            <a:pPr marL="0" lvl="0" indent="0">
              <a:buNone/>
            </a:pPr>
            <a:r>
              <a:rPr lang="cs-CZ" sz="1800" dirty="0"/>
              <a:t>	- pracovník do rejstříku vpisuje, co uzná za vhodné </a:t>
            </a:r>
          </a:p>
          <a:p>
            <a:pPr marL="0" lvl="0" indent="0">
              <a:buNone/>
            </a:pPr>
            <a:r>
              <a:rPr lang="cs-CZ" sz="1800" dirty="0"/>
              <a:t>	- stojí 100,- Kč</a:t>
            </a:r>
          </a:p>
          <a:p>
            <a:pPr lvl="0"/>
            <a:r>
              <a:rPr lang="cs-CZ" sz="1800" b="1" dirty="0"/>
              <a:t>Lékařský posudek k ŘP, přihlášce na VOŠ či VŠ</a:t>
            </a:r>
          </a:p>
          <a:p>
            <a:pPr marL="0" lvl="0" indent="0">
              <a:buNone/>
            </a:pPr>
            <a:r>
              <a:rPr lang="cs-CZ" sz="1800" dirty="0"/>
              <a:t>	- pracovník do rejstříku vpisuje, co uzná za vhodné </a:t>
            </a:r>
          </a:p>
          <a:p>
            <a:pPr marL="0" lvl="0" indent="0">
              <a:buNone/>
            </a:pPr>
            <a:r>
              <a:rPr lang="cs-CZ" sz="1800" dirty="0"/>
              <a:t>	- stojí 100,- Kč</a:t>
            </a:r>
          </a:p>
          <a:p>
            <a:pPr lvl="0"/>
            <a:r>
              <a:rPr lang="cs-CZ" sz="1800" b="1" dirty="0"/>
              <a:t>Zdravotní průkaz </a:t>
            </a:r>
          </a:p>
          <a:p>
            <a:pPr marL="0" lvl="0" indent="0">
              <a:buNone/>
            </a:pPr>
            <a:r>
              <a:rPr lang="cs-CZ" sz="1800" dirty="0"/>
              <a:t>	– stojí 100,- Kč</a:t>
            </a:r>
          </a:p>
          <a:p>
            <a:pPr lvl="0"/>
            <a:r>
              <a:rPr lang="cs-CZ" sz="1800" b="1" dirty="0"/>
              <a:t>Živnostenský list </a:t>
            </a:r>
          </a:p>
          <a:p>
            <a:pPr marL="0" lvl="0" indent="0">
              <a:buNone/>
            </a:pPr>
            <a:r>
              <a:rPr lang="cs-CZ" sz="1800" dirty="0"/>
              <a:t>	– stojí 1.000,- Kč</a:t>
            </a:r>
          </a:p>
          <a:p>
            <a:endParaRPr lang="cs-CZ" dirty="0"/>
          </a:p>
        </p:txBody>
      </p:sp>
      <p:pic>
        <p:nvPicPr>
          <p:cNvPr id="4" name="Picture 1" descr="Erb města Bíliny 300dpi 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224136" cy="15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 rot="20509334">
            <a:off x="5581504" y="5278947"/>
            <a:ext cx="1738536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chemeClr val="tx1"/>
                </a:solidFill>
                <a:latin typeface="Mistral" panose="03090702030407020403" pitchFamily="66" charset="0"/>
              </a:rPr>
              <a:t>značka</a:t>
            </a:r>
            <a:r>
              <a:rPr lang="cs-CZ" sz="4000" dirty="0">
                <a:solidFill>
                  <a:schemeClr val="tx1"/>
                </a:solidFill>
                <a:latin typeface="Mistral" panose="03090702030407020403" pitchFamily="66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137929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1015</TotalTime>
  <Words>2821</Words>
  <Application>Microsoft Office PowerPoint</Application>
  <PresentationFormat>Předvádění na obrazovce (4:3)</PresentationFormat>
  <Paragraphs>448</Paragraphs>
  <Slides>41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Mistral</vt:lpstr>
      <vt:lpstr>Palatino Linotype</vt:lpstr>
      <vt:lpstr>Times New Roman</vt:lpstr>
      <vt:lpstr>Exekutivní</vt:lpstr>
      <vt:lpstr>C´est la vie</vt:lpstr>
      <vt:lpstr>Jaký cíl hrou sledujeme? </vt:lpstr>
      <vt:lpstr>Co hráče čeká?  </vt:lpstr>
      <vt:lpstr>Co hráči získají? </vt:lpstr>
      <vt:lpstr>Ještě než začneme</vt:lpstr>
      <vt:lpstr>ZAČÍNÁME</vt:lpstr>
      <vt:lpstr>STANOVIŠTĚ</vt:lpstr>
      <vt:lpstr>Úřad</vt:lpstr>
      <vt:lpstr>Co se na úřadě dá zařídit?</vt:lpstr>
      <vt:lpstr>Pokyny pro práci na stanovišti</vt:lpstr>
      <vt:lpstr>Tabulka časů</vt:lpstr>
      <vt:lpstr>Městský průkaz</vt:lpstr>
      <vt:lpstr>Bydlení</vt:lpstr>
      <vt:lpstr>Co se zde dá zařídit?</vt:lpstr>
      <vt:lpstr>Pokyny pro práci na stanovišti</vt:lpstr>
      <vt:lpstr>Tabulka časů</vt:lpstr>
      <vt:lpstr>Vzdělání</vt:lpstr>
      <vt:lpstr>Co se zde dá zařídit?</vt:lpstr>
      <vt:lpstr>Pokyny pro práci na stanovišti</vt:lpstr>
      <vt:lpstr>Tabulka časů</vt:lpstr>
      <vt:lpstr>Trh práce</vt:lpstr>
      <vt:lpstr>Co se zde dá zařídit?</vt:lpstr>
      <vt:lpstr>Pokyny pro práci na stanovišti</vt:lpstr>
      <vt:lpstr>Tabulka časů</vt:lpstr>
      <vt:lpstr>Herna</vt:lpstr>
      <vt:lpstr>Co se zde dá zařídit?</vt:lpstr>
      <vt:lpstr>Pokyny pro práci na stanovišti</vt:lpstr>
      <vt:lpstr>Hazardní hry - postup</vt:lpstr>
      <vt:lpstr>Půjčky - postup</vt:lpstr>
      <vt:lpstr>Tabulka časů</vt:lpstr>
      <vt:lpstr>Volný čas</vt:lpstr>
      <vt:lpstr>Co se zde dá zařídit?</vt:lpstr>
      <vt:lpstr>Pokyny pro práci na stanovišti</vt:lpstr>
      <vt:lpstr>Tabulka časů</vt:lpstr>
      <vt:lpstr>Exekuce</vt:lpstr>
      <vt:lpstr>Pokyny pro práci na stanovišti</vt:lpstr>
      <vt:lpstr>Průběh exekuce - příklad</vt:lpstr>
      <vt:lpstr>Tabulka časů</vt:lpstr>
      <vt:lpstr>Závěr</vt:lpstr>
      <vt:lpstr>JE TO JEN HRA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C´est la vie</dc:title>
  <dc:creator>Lenka Hozáková</dc:creator>
  <cp:lastModifiedBy>Slámová Dana</cp:lastModifiedBy>
  <cp:revision>82</cp:revision>
  <cp:lastPrinted>2017-04-20T12:45:42Z</cp:lastPrinted>
  <dcterms:created xsi:type="dcterms:W3CDTF">2017-04-11T11:21:33Z</dcterms:created>
  <dcterms:modified xsi:type="dcterms:W3CDTF">2020-03-01T07:57:19Z</dcterms:modified>
</cp:coreProperties>
</file>