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5" r:id="rId2"/>
    <p:sldId id="316" r:id="rId3"/>
    <p:sldId id="263" r:id="rId4"/>
    <p:sldId id="270" r:id="rId5"/>
    <p:sldId id="259" r:id="rId6"/>
    <p:sldId id="333" r:id="rId7"/>
    <p:sldId id="334" r:id="rId8"/>
    <p:sldId id="338" r:id="rId9"/>
    <p:sldId id="346" r:id="rId10"/>
    <p:sldId id="327" r:id="rId11"/>
    <p:sldId id="322" r:id="rId12"/>
    <p:sldId id="266" r:id="rId13"/>
    <p:sldId id="329" r:id="rId14"/>
    <p:sldId id="311" r:id="rId15"/>
    <p:sldId id="331" r:id="rId16"/>
    <p:sldId id="323" r:id="rId17"/>
    <p:sldId id="326" r:id="rId18"/>
    <p:sldId id="284" r:id="rId19"/>
    <p:sldId id="312" r:id="rId20"/>
    <p:sldId id="330" r:id="rId21"/>
    <p:sldId id="319" r:id="rId22"/>
    <p:sldId id="318" r:id="rId23"/>
    <p:sldId id="320" r:id="rId24"/>
    <p:sldId id="321" r:id="rId25"/>
    <p:sldId id="345" r:id="rId26"/>
    <p:sldId id="317" r:id="rId27"/>
    <p:sldId id="286" r:id="rId2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B25"/>
    <a:srgbClr val="F2C816"/>
    <a:srgbClr val="E8A112"/>
    <a:srgbClr val="F18309"/>
    <a:srgbClr val="F5952B"/>
    <a:srgbClr val="FAB834"/>
    <a:srgbClr val="F2B00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30976A-B271-4DEB-92CA-CA0416EC0DAB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9E23D7D-6182-4FE3-B8A3-D1573D90D1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2CD004-3C83-4CF9-B381-3FAB27FD0AE0}" type="slidenum">
              <a:rPr lang="cs-CZ" altLang="cs-CZ" smtClean="0">
                <a:cs typeface="Arial" pitchFamily="34" charset="0"/>
              </a:rPr>
              <a:pPr/>
              <a:t>2</a:t>
            </a:fld>
            <a:endParaRPr lang="cs-CZ" altLang="cs-CZ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99AAEF-3B65-459C-B9C4-AAE743ECD2A0}" type="slidenum">
              <a:rPr lang="cs-CZ" altLang="cs-CZ" smtClean="0">
                <a:cs typeface="Arial" pitchFamily="34" charset="0"/>
              </a:rPr>
              <a:pPr/>
              <a:t>19</a:t>
            </a:fld>
            <a:endParaRPr lang="cs-CZ" altLang="cs-CZ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95F367-C3D7-4A59-AE14-A0F6121B7395}" type="slidenum">
              <a:rPr lang="cs-CZ" altLang="cs-CZ" smtClean="0">
                <a:cs typeface="Arial" pitchFamily="34" charset="0"/>
              </a:rPr>
              <a:pPr/>
              <a:t>20</a:t>
            </a:fld>
            <a:endParaRPr lang="cs-CZ" altLang="cs-CZ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97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BD7294-A2DC-4297-8BE3-D45410225926}" type="slidenum">
              <a:rPr lang="cs-CZ" altLang="cs-CZ" smtClean="0">
                <a:cs typeface="Arial" pitchFamily="34" charset="0"/>
              </a:rPr>
              <a:pPr/>
              <a:t>21</a:t>
            </a:fld>
            <a:endParaRPr lang="cs-CZ" altLang="cs-CZ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4222B6-85B3-46A6-A507-C19CA61FEC84}" type="slidenum">
              <a:rPr lang="cs-CZ" altLang="cs-CZ" smtClean="0">
                <a:cs typeface="Arial" pitchFamily="34" charset="0"/>
              </a:rPr>
              <a:pPr/>
              <a:t>22</a:t>
            </a:fld>
            <a:endParaRPr lang="cs-CZ" altLang="cs-CZ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547CF-3367-4F26-B8F3-88A59434578B}" type="slidenum">
              <a:rPr lang="cs-CZ" altLang="cs-CZ" smtClean="0">
                <a:cs typeface="Arial" pitchFamily="34" charset="0"/>
              </a:rPr>
              <a:pPr/>
              <a:t>23</a:t>
            </a:fld>
            <a:endParaRPr lang="cs-CZ" altLang="cs-CZ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5BF9BB-D16B-4181-9338-38AA4F555ED6}" type="slidenum">
              <a:rPr lang="cs-CZ" altLang="cs-CZ" smtClean="0">
                <a:cs typeface="Arial" pitchFamily="34" charset="0"/>
              </a:rPr>
              <a:pPr/>
              <a:t>24</a:t>
            </a:fld>
            <a:endParaRPr lang="cs-CZ" altLang="cs-CZ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85DEA70F-9C84-4C98-81E6-07BD09D09D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6BACC5A3-DBE1-4B1D-93A1-A3EDDF3CDE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2334F22D-E06F-4E5A-8F11-7EF4328A3B07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C2DA4B5-0D1D-4707-BA69-771447F74AFA}" type="slidenum">
              <a:rPr lang="cs-CZ" altLang="cs-CZ" sz="1200">
                <a:latin typeface="Calibri" panose="020F0502020204030204" pitchFamily="34" charset="0"/>
              </a:rPr>
              <a:pPr algn="r" eaLnBrk="1" hangingPunct="1"/>
              <a:t>25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08F4F9-B951-4268-B789-A281DB70796A}" type="slidenum">
              <a:rPr lang="cs-CZ" altLang="cs-CZ" smtClean="0">
                <a:cs typeface="Arial" pitchFamily="34" charset="0"/>
              </a:rPr>
              <a:pPr/>
              <a:t>26</a:t>
            </a:fld>
            <a:endParaRPr lang="cs-CZ" altLang="cs-CZ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ABDCF7-8114-46E1-B8C7-2CCE7762B43E}" type="slidenum">
              <a:rPr lang="cs-CZ" altLang="cs-CZ" smtClean="0">
                <a:cs typeface="Arial" pitchFamily="34" charset="0"/>
              </a:rPr>
              <a:pPr/>
              <a:t>3</a:t>
            </a:fld>
            <a:endParaRPr lang="cs-CZ" altLang="cs-CZ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BA7E9E-5CB6-4FBD-BC24-3AF579AD6226}" type="slidenum">
              <a:rPr lang="cs-CZ" altLang="cs-CZ" smtClean="0">
                <a:cs typeface="Arial" pitchFamily="34" charset="0"/>
              </a:rPr>
              <a:pPr/>
              <a:t>4</a:t>
            </a:fld>
            <a:endParaRPr lang="cs-CZ" altLang="cs-CZ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69E04F-445E-4C9D-8231-B7634AC23330}" type="slidenum">
              <a:rPr lang="cs-CZ" altLang="cs-CZ" smtClean="0">
                <a:cs typeface="Arial" pitchFamily="34" charset="0"/>
              </a:rPr>
              <a:pPr/>
              <a:t>11</a:t>
            </a:fld>
            <a:endParaRPr lang="cs-CZ" altLang="cs-CZ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95F367-C3D7-4A59-AE14-A0F6121B7395}" type="slidenum">
              <a:rPr lang="cs-CZ" altLang="cs-CZ" smtClean="0">
                <a:cs typeface="Arial" pitchFamily="34" charset="0"/>
              </a:rPr>
              <a:pPr/>
              <a:t>12</a:t>
            </a:fld>
            <a:endParaRPr lang="cs-CZ" altLang="cs-CZ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95F367-C3D7-4A59-AE14-A0F6121B7395}" type="slidenum">
              <a:rPr lang="cs-CZ" altLang="cs-CZ" smtClean="0">
                <a:cs typeface="Arial" pitchFamily="34" charset="0"/>
              </a:rPr>
              <a:pPr/>
              <a:t>13</a:t>
            </a:fld>
            <a:endParaRPr lang="cs-CZ" altLang="cs-CZ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7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67DB22-FE18-4119-8D30-DA1B5B652CD5}" type="slidenum">
              <a:rPr lang="cs-CZ" altLang="cs-CZ" smtClean="0">
                <a:cs typeface="Arial" pitchFamily="34" charset="0"/>
              </a:rPr>
              <a:pPr/>
              <a:t>14</a:t>
            </a:fld>
            <a:endParaRPr lang="cs-CZ" altLang="cs-CZ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95F367-C3D7-4A59-AE14-A0F6121B7395}" type="slidenum">
              <a:rPr lang="cs-CZ" altLang="cs-CZ" smtClean="0">
                <a:cs typeface="Arial" pitchFamily="34" charset="0"/>
              </a:rPr>
              <a:pPr/>
              <a:t>16</a:t>
            </a:fld>
            <a:endParaRPr lang="cs-CZ" altLang="cs-CZ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99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3CBB8F-852D-4404-9C34-348055329150}" type="slidenum">
              <a:rPr lang="cs-CZ" altLang="cs-CZ" smtClean="0">
                <a:cs typeface="Arial" pitchFamily="34" charset="0"/>
              </a:rPr>
              <a:pPr/>
              <a:t>18</a:t>
            </a:fld>
            <a:endParaRPr lang="cs-CZ" altLang="cs-CZ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9927-36B8-42A2-87A1-580DC723370A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2F4D-EED3-4278-9507-C3523CD81B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895C-6C44-4942-A44B-A2F5F9C6C9A1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E55E-8D92-4FAB-8DBA-A18EFF3F09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37A3F-2AC7-43CC-9F15-86D2D295DDAB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6257-2C79-4FF4-8E4A-E80A6092F2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9059-9419-4208-A133-36FC6E494DD7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2A1A3-1E03-4FA9-AA34-F3279B6912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1FB8-6919-496A-807A-BBEF2FA2FE81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EF79-3C51-4B10-8327-1BCBF200D9C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C012-1A68-4539-88A1-AC4B7556A2B5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7B5F-3368-4E0E-BA37-68197FF0E2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8E209-F352-43B3-AF8B-3CF1F4CD312B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EF36-7486-4AE7-97C1-DE3099A0F3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811C-8732-498C-AF0B-7B95B602EF82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A504-5D51-44DA-98B4-1076FD2A74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16D6-05FA-4B88-982D-CA06741E70F8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FB54-5559-43DA-889A-F19B0D262A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AF43E-D398-4EF5-8E22-780B3D0987E9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CE53-080C-4FE7-A578-7727B639C1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07372-CA94-491C-91F0-42BA67A9BF65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531BE-5B8E-4967-8D67-7089D6EBC0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4928-D8C1-4A4B-BD52-BD60CD534DFD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0373B-C8BD-419E-9482-1722D08A15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FCE5B-32F7-4DDF-AFD8-00BF25372741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4C40C1D-C18F-4DF6-A336-1FFCECCCE1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hyperlink" Target="https://www.youtube.com/playlist?list=PLN_Gq8WLnL9L1ngkXbLLA1T28cpJ5GrT-" TargetMode="Externa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8.jpeg"/><Relationship Id="rId4" Type="http://schemas.openxmlformats.org/officeDocument/2006/relationships/hyperlink" Target="http://www.kzcr.eu/cz/kz/verejnost/nadacni-fond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soz.c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5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cs-CZ" altLang="cs-CZ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55697088"/>
              </p:ext>
            </p:extLst>
          </p:nvPr>
        </p:nvGraphicFramePr>
        <p:xfrm>
          <a:off x="1187450" y="404813"/>
          <a:ext cx="749935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Rastrový obrázek" r:id="rId3" imgW="11304762" imgH="4247619" progId="Paint.Picture">
                  <p:embed/>
                </p:oleObj>
              </mc:Choice>
              <mc:Fallback>
                <p:oleObj name="Rastrový obrázek" r:id="rId3" imgW="11304762" imgH="4247619" progId="Paint.Picture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04813"/>
                        <a:ext cx="7499350" cy="270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188913"/>
            <a:ext cx="633413" cy="6364287"/>
          </a:xfrm>
        </p:spPr>
      </p:pic>
      <p:sp>
        <p:nvSpPr>
          <p:cNvPr id="2" name="Zástupný symbol pro obsah 1"/>
          <p:cNvSpPr>
            <a:spLocks noGrp="1"/>
          </p:cNvSpPr>
          <p:nvPr>
            <p:ph sz="quarter" idx="2"/>
          </p:nvPr>
        </p:nvSpPr>
        <p:spPr>
          <a:xfrm>
            <a:off x="1187450" y="3356992"/>
            <a:ext cx="7499350" cy="2520280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dirty="0"/>
              <a:t>Střední odborná škola energetická a stavební, Obchodní akademie </a:t>
            </a:r>
          </a:p>
          <a:p>
            <a:pPr marL="0" indent="0" algn="ctr">
              <a:buNone/>
            </a:pPr>
            <a:r>
              <a:rPr lang="cs-CZ" sz="4000" dirty="0"/>
              <a:t>a Střední zdravotnická škola, Chomutov, p.o.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Podpora celoživotního vzdělávání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Kosočtverec 5"/>
            <p:cNvSpPr/>
            <p:nvPr/>
          </p:nvSpPr>
          <p:spPr>
            <a:xfrm>
              <a:off x="2309018" y="1600200"/>
              <a:ext cx="4525963" cy="4525963"/>
            </a:xfrm>
            <a:prstGeom prst="diamond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Volný tvar 6"/>
            <p:cNvSpPr/>
            <p:nvPr/>
          </p:nvSpPr>
          <p:spPr>
            <a:xfrm>
              <a:off x="2738984" y="2030166"/>
              <a:ext cx="1765125" cy="1765125"/>
            </a:xfrm>
            <a:custGeom>
              <a:avLst/>
              <a:gdLst>
                <a:gd name="connsiteX0" fmla="*/ 0 w 1765125"/>
                <a:gd name="connsiteY0" fmla="*/ 294193 h 1765125"/>
                <a:gd name="connsiteX1" fmla="*/ 294193 w 1765125"/>
                <a:gd name="connsiteY1" fmla="*/ 0 h 1765125"/>
                <a:gd name="connsiteX2" fmla="*/ 1470932 w 1765125"/>
                <a:gd name="connsiteY2" fmla="*/ 0 h 1765125"/>
                <a:gd name="connsiteX3" fmla="*/ 1765125 w 1765125"/>
                <a:gd name="connsiteY3" fmla="*/ 294193 h 1765125"/>
                <a:gd name="connsiteX4" fmla="*/ 1765125 w 1765125"/>
                <a:gd name="connsiteY4" fmla="*/ 1470932 h 1765125"/>
                <a:gd name="connsiteX5" fmla="*/ 1470932 w 1765125"/>
                <a:gd name="connsiteY5" fmla="*/ 1765125 h 1765125"/>
                <a:gd name="connsiteX6" fmla="*/ 294193 w 1765125"/>
                <a:gd name="connsiteY6" fmla="*/ 1765125 h 1765125"/>
                <a:gd name="connsiteX7" fmla="*/ 0 w 1765125"/>
                <a:gd name="connsiteY7" fmla="*/ 1470932 h 1765125"/>
                <a:gd name="connsiteX8" fmla="*/ 0 w 1765125"/>
                <a:gd name="connsiteY8" fmla="*/ 294193 h 17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125" h="1765125">
                  <a:moveTo>
                    <a:pt x="0" y="294193"/>
                  </a:moveTo>
                  <a:cubicBezTo>
                    <a:pt x="0" y="131715"/>
                    <a:pt x="131715" y="0"/>
                    <a:pt x="294193" y="0"/>
                  </a:cubicBezTo>
                  <a:lnTo>
                    <a:pt x="1470932" y="0"/>
                  </a:lnTo>
                  <a:cubicBezTo>
                    <a:pt x="1633410" y="0"/>
                    <a:pt x="1765125" y="131715"/>
                    <a:pt x="1765125" y="294193"/>
                  </a:cubicBezTo>
                  <a:lnTo>
                    <a:pt x="1765125" y="1470932"/>
                  </a:lnTo>
                  <a:cubicBezTo>
                    <a:pt x="1765125" y="1633410"/>
                    <a:pt x="1633410" y="1765125"/>
                    <a:pt x="1470932" y="1765125"/>
                  </a:cubicBezTo>
                  <a:lnTo>
                    <a:pt x="294193" y="1765125"/>
                  </a:lnTo>
                  <a:cubicBezTo>
                    <a:pt x="131715" y="1765125"/>
                    <a:pt x="0" y="1633410"/>
                    <a:pt x="0" y="1470932"/>
                  </a:cubicBezTo>
                  <a:lnTo>
                    <a:pt x="0" y="2941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46" tIns="192846" rIns="192846" bIns="192846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kern="1200"/>
                <a:t>Mateřské školy</a:t>
              </a:r>
            </a:p>
          </p:txBody>
        </p:sp>
        <p:sp>
          <p:nvSpPr>
            <p:cNvPr id="8" name="Volný tvar 7"/>
            <p:cNvSpPr/>
            <p:nvPr/>
          </p:nvSpPr>
          <p:spPr>
            <a:xfrm>
              <a:off x="4639889" y="2030166"/>
              <a:ext cx="1765125" cy="1765125"/>
            </a:xfrm>
            <a:custGeom>
              <a:avLst/>
              <a:gdLst>
                <a:gd name="connsiteX0" fmla="*/ 0 w 1765125"/>
                <a:gd name="connsiteY0" fmla="*/ 294193 h 1765125"/>
                <a:gd name="connsiteX1" fmla="*/ 294193 w 1765125"/>
                <a:gd name="connsiteY1" fmla="*/ 0 h 1765125"/>
                <a:gd name="connsiteX2" fmla="*/ 1470932 w 1765125"/>
                <a:gd name="connsiteY2" fmla="*/ 0 h 1765125"/>
                <a:gd name="connsiteX3" fmla="*/ 1765125 w 1765125"/>
                <a:gd name="connsiteY3" fmla="*/ 294193 h 1765125"/>
                <a:gd name="connsiteX4" fmla="*/ 1765125 w 1765125"/>
                <a:gd name="connsiteY4" fmla="*/ 1470932 h 1765125"/>
                <a:gd name="connsiteX5" fmla="*/ 1470932 w 1765125"/>
                <a:gd name="connsiteY5" fmla="*/ 1765125 h 1765125"/>
                <a:gd name="connsiteX6" fmla="*/ 294193 w 1765125"/>
                <a:gd name="connsiteY6" fmla="*/ 1765125 h 1765125"/>
                <a:gd name="connsiteX7" fmla="*/ 0 w 1765125"/>
                <a:gd name="connsiteY7" fmla="*/ 1470932 h 1765125"/>
                <a:gd name="connsiteX8" fmla="*/ 0 w 1765125"/>
                <a:gd name="connsiteY8" fmla="*/ 294193 h 17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125" h="1765125">
                  <a:moveTo>
                    <a:pt x="0" y="294193"/>
                  </a:moveTo>
                  <a:cubicBezTo>
                    <a:pt x="0" y="131715"/>
                    <a:pt x="131715" y="0"/>
                    <a:pt x="294193" y="0"/>
                  </a:cubicBezTo>
                  <a:lnTo>
                    <a:pt x="1470932" y="0"/>
                  </a:lnTo>
                  <a:cubicBezTo>
                    <a:pt x="1633410" y="0"/>
                    <a:pt x="1765125" y="131715"/>
                    <a:pt x="1765125" y="294193"/>
                  </a:cubicBezTo>
                  <a:lnTo>
                    <a:pt x="1765125" y="1470932"/>
                  </a:lnTo>
                  <a:cubicBezTo>
                    <a:pt x="1765125" y="1633410"/>
                    <a:pt x="1633410" y="1765125"/>
                    <a:pt x="1470932" y="1765125"/>
                  </a:cubicBezTo>
                  <a:lnTo>
                    <a:pt x="294193" y="1765125"/>
                  </a:lnTo>
                  <a:cubicBezTo>
                    <a:pt x="131715" y="1765125"/>
                    <a:pt x="0" y="1633410"/>
                    <a:pt x="0" y="1470932"/>
                  </a:cubicBezTo>
                  <a:lnTo>
                    <a:pt x="0" y="2941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46" tIns="192846" rIns="192846" bIns="192846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kern="1200" dirty="0"/>
                <a:t>Základní školy</a:t>
              </a: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2738984" y="3931070"/>
              <a:ext cx="1765125" cy="1765125"/>
            </a:xfrm>
            <a:custGeom>
              <a:avLst/>
              <a:gdLst>
                <a:gd name="connsiteX0" fmla="*/ 0 w 1765125"/>
                <a:gd name="connsiteY0" fmla="*/ 294193 h 1765125"/>
                <a:gd name="connsiteX1" fmla="*/ 294193 w 1765125"/>
                <a:gd name="connsiteY1" fmla="*/ 0 h 1765125"/>
                <a:gd name="connsiteX2" fmla="*/ 1470932 w 1765125"/>
                <a:gd name="connsiteY2" fmla="*/ 0 h 1765125"/>
                <a:gd name="connsiteX3" fmla="*/ 1765125 w 1765125"/>
                <a:gd name="connsiteY3" fmla="*/ 294193 h 1765125"/>
                <a:gd name="connsiteX4" fmla="*/ 1765125 w 1765125"/>
                <a:gd name="connsiteY4" fmla="*/ 1470932 h 1765125"/>
                <a:gd name="connsiteX5" fmla="*/ 1470932 w 1765125"/>
                <a:gd name="connsiteY5" fmla="*/ 1765125 h 1765125"/>
                <a:gd name="connsiteX6" fmla="*/ 294193 w 1765125"/>
                <a:gd name="connsiteY6" fmla="*/ 1765125 h 1765125"/>
                <a:gd name="connsiteX7" fmla="*/ 0 w 1765125"/>
                <a:gd name="connsiteY7" fmla="*/ 1470932 h 1765125"/>
                <a:gd name="connsiteX8" fmla="*/ 0 w 1765125"/>
                <a:gd name="connsiteY8" fmla="*/ 294193 h 17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125" h="1765125">
                  <a:moveTo>
                    <a:pt x="0" y="294193"/>
                  </a:moveTo>
                  <a:cubicBezTo>
                    <a:pt x="0" y="131715"/>
                    <a:pt x="131715" y="0"/>
                    <a:pt x="294193" y="0"/>
                  </a:cubicBezTo>
                  <a:lnTo>
                    <a:pt x="1470932" y="0"/>
                  </a:lnTo>
                  <a:cubicBezTo>
                    <a:pt x="1633410" y="0"/>
                    <a:pt x="1765125" y="131715"/>
                    <a:pt x="1765125" y="294193"/>
                  </a:cubicBezTo>
                  <a:lnTo>
                    <a:pt x="1765125" y="1470932"/>
                  </a:lnTo>
                  <a:cubicBezTo>
                    <a:pt x="1765125" y="1633410"/>
                    <a:pt x="1633410" y="1765125"/>
                    <a:pt x="1470932" y="1765125"/>
                  </a:cubicBezTo>
                  <a:lnTo>
                    <a:pt x="294193" y="1765125"/>
                  </a:lnTo>
                  <a:cubicBezTo>
                    <a:pt x="131715" y="1765125"/>
                    <a:pt x="0" y="1633410"/>
                    <a:pt x="0" y="1470932"/>
                  </a:cubicBezTo>
                  <a:lnTo>
                    <a:pt x="0" y="2941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46" tIns="192846" rIns="192846" bIns="192846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kern="1200"/>
                <a:t>Žáci školy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4639889" y="3931070"/>
              <a:ext cx="1765125" cy="1765125"/>
            </a:xfrm>
            <a:custGeom>
              <a:avLst/>
              <a:gdLst>
                <a:gd name="connsiteX0" fmla="*/ 0 w 1765125"/>
                <a:gd name="connsiteY0" fmla="*/ 294193 h 1765125"/>
                <a:gd name="connsiteX1" fmla="*/ 294193 w 1765125"/>
                <a:gd name="connsiteY1" fmla="*/ 0 h 1765125"/>
                <a:gd name="connsiteX2" fmla="*/ 1470932 w 1765125"/>
                <a:gd name="connsiteY2" fmla="*/ 0 h 1765125"/>
                <a:gd name="connsiteX3" fmla="*/ 1765125 w 1765125"/>
                <a:gd name="connsiteY3" fmla="*/ 294193 h 1765125"/>
                <a:gd name="connsiteX4" fmla="*/ 1765125 w 1765125"/>
                <a:gd name="connsiteY4" fmla="*/ 1470932 h 1765125"/>
                <a:gd name="connsiteX5" fmla="*/ 1470932 w 1765125"/>
                <a:gd name="connsiteY5" fmla="*/ 1765125 h 1765125"/>
                <a:gd name="connsiteX6" fmla="*/ 294193 w 1765125"/>
                <a:gd name="connsiteY6" fmla="*/ 1765125 h 1765125"/>
                <a:gd name="connsiteX7" fmla="*/ 0 w 1765125"/>
                <a:gd name="connsiteY7" fmla="*/ 1470932 h 1765125"/>
                <a:gd name="connsiteX8" fmla="*/ 0 w 1765125"/>
                <a:gd name="connsiteY8" fmla="*/ 294193 h 17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125" h="1765125">
                  <a:moveTo>
                    <a:pt x="0" y="294193"/>
                  </a:moveTo>
                  <a:cubicBezTo>
                    <a:pt x="0" y="131715"/>
                    <a:pt x="131715" y="0"/>
                    <a:pt x="294193" y="0"/>
                  </a:cubicBezTo>
                  <a:lnTo>
                    <a:pt x="1470932" y="0"/>
                  </a:lnTo>
                  <a:cubicBezTo>
                    <a:pt x="1633410" y="0"/>
                    <a:pt x="1765125" y="131715"/>
                    <a:pt x="1765125" y="294193"/>
                  </a:cubicBezTo>
                  <a:lnTo>
                    <a:pt x="1765125" y="1470932"/>
                  </a:lnTo>
                  <a:cubicBezTo>
                    <a:pt x="1765125" y="1633410"/>
                    <a:pt x="1633410" y="1765125"/>
                    <a:pt x="1470932" y="1765125"/>
                  </a:cubicBezTo>
                  <a:lnTo>
                    <a:pt x="294193" y="1765125"/>
                  </a:lnTo>
                  <a:cubicBezTo>
                    <a:pt x="131715" y="1765125"/>
                    <a:pt x="0" y="1633410"/>
                    <a:pt x="0" y="1470932"/>
                  </a:cubicBezTo>
                  <a:lnTo>
                    <a:pt x="0" y="2941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846" tIns="192846" rIns="192846" bIns="192846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kern="1200"/>
                <a:t>Partneři školy</a:t>
              </a:r>
            </a:p>
          </p:txBody>
        </p:sp>
      </p:grpSp>
      <p:pic>
        <p:nvPicPr>
          <p:cNvPr id="11" name="Obrázek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67" y="3436589"/>
            <a:ext cx="1288463" cy="806400"/>
          </a:xfrm>
          <a:prstGeom prst="rect">
            <a:avLst/>
          </a:prstGeom>
          <a:noFill/>
          <a:ln>
            <a:noFill/>
          </a:ln>
          <a:effectLst>
            <a:outerShdw blurRad="50800" dist="381000" dir="5400000" algn="ctr" rotWithShape="0">
              <a:schemeClr val="bg1">
                <a:alpha val="0"/>
              </a:scheme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AF8DE98B-F0F6-4EA6-BC3F-1BD24E5B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6915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188" y="188913"/>
            <a:ext cx="6696075" cy="1285875"/>
          </a:xfrm>
          <a:noFill/>
          <a:ln w="254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Součást vzdělávání i nabídka pro veřejnost</a:t>
            </a:r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2"/>
          <p:cNvSpPr>
            <a:spLocks noChangeArrowheads="1"/>
          </p:cNvSpPr>
          <p:nvPr/>
        </p:nvSpPr>
        <p:spPr bwMode="auto">
          <a:xfrm>
            <a:off x="395288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sp>
        <p:nvSpPr>
          <p:cNvPr id="65543" name="Obdélník 9"/>
          <p:cNvSpPr>
            <a:spLocks noChangeArrowheads="1"/>
          </p:cNvSpPr>
          <p:nvPr/>
        </p:nvSpPr>
        <p:spPr bwMode="auto">
          <a:xfrm>
            <a:off x="900113" y="1484313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endParaRPr lang="cs-CZ" sz="3200" b="1" dirty="0" smtClean="0">
              <a:solidFill>
                <a:srgbClr val="F5952B"/>
              </a:solidFill>
            </a:endParaRPr>
          </a:p>
        </p:txBody>
      </p:sp>
      <p:pic>
        <p:nvPicPr>
          <p:cNvPr id="8" name="Obrázek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50" y="428650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52005" y="1844824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cs-CZ" dirty="0" smtClean="0"/>
              <a:t>Škola je 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autorizovanou </a:t>
            </a:r>
            <a:r>
              <a:rPr lang="cs-CZ" dirty="0"/>
              <a:t>osobou pro řadu profesních kvalifikací </a:t>
            </a:r>
            <a:endParaRPr lang="cs-CZ" dirty="0" smtClean="0"/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akreditovaným </a:t>
            </a:r>
            <a:r>
              <a:rPr lang="cs-CZ" dirty="0"/>
              <a:t>střediskem pro další vzdělávání v nelékařských povoláních, „Sanitář“ </a:t>
            </a:r>
            <a:endParaRPr lang="cs-CZ" dirty="0" smtClean="0"/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autorizované </a:t>
            </a:r>
            <a:r>
              <a:rPr lang="cs-CZ" dirty="0"/>
              <a:t>výukové středisko ATB č.25 a svářečská škola č. </a:t>
            </a:r>
            <a:r>
              <a:rPr lang="cs-CZ" dirty="0" smtClean="0"/>
              <a:t>925 – „-svářečská škola“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akreditována </a:t>
            </a:r>
            <a:r>
              <a:rPr lang="cs-CZ" dirty="0"/>
              <a:t>pro Další vzdělávání pedagogických </a:t>
            </a:r>
            <a:r>
              <a:rPr lang="cs-CZ" dirty="0" smtClean="0"/>
              <a:t>pracovníků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Realizuje kurzy a přednáškovou činnost pro veřejnost a partnery – např. přednášková činnost </a:t>
            </a:r>
            <a:r>
              <a:rPr lang="cs-CZ" dirty="0"/>
              <a:t>pro Věznici </a:t>
            </a:r>
            <a:r>
              <a:rPr lang="cs-CZ" dirty="0" smtClean="0"/>
              <a:t>Drahonice, seniory, sociální centrum Kamínek Chomutov </a:t>
            </a:r>
            <a:endParaRPr lang="cs-CZ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lvl="1">
              <a:spcAft>
                <a:spcPts val="0"/>
              </a:spcAft>
            </a:pPr>
            <a:r>
              <a:rPr lang="cs-CZ" dirty="0" smtClean="0"/>
              <a:t>Škola obdržela Cenu </a:t>
            </a:r>
            <a:r>
              <a:rPr lang="cs-CZ" dirty="0"/>
              <a:t>za společenskou </a:t>
            </a:r>
            <a:r>
              <a:rPr lang="cs-CZ" dirty="0" smtClean="0"/>
              <a:t>odpovědnost</a:t>
            </a:r>
          </a:p>
          <a:p>
            <a:pPr lvl="1">
              <a:spcAft>
                <a:spcPts val="0"/>
              </a:spcAft>
            </a:pPr>
            <a:r>
              <a:rPr lang="cs-CZ" dirty="0" smtClean="0"/>
              <a:t>A 2. místo škola doporučená zaměstnavateli Ústeckého kraje</a:t>
            </a:r>
            <a:endParaRPr lang="cs-CZ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755650" y="1196975"/>
            <a:ext cx="7653338" cy="13668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Projekt „Čím budu až vyrostu“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Ostatní spolupráce – Profesní kvalifikace, spolupráce žáků při aktivitách MŠ </a:t>
            </a:r>
          </a:p>
        </p:txBody>
      </p:sp>
      <p:pic>
        <p:nvPicPr>
          <p:cNvPr id="2970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249613"/>
            <a:ext cx="41052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Na obrázku může být: jeden člověk nebo víc lidí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5011" r="12244"/>
          <a:stretch/>
        </p:blipFill>
        <p:spPr bwMode="auto">
          <a:xfrm>
            <a:off x="5508104" y="2892566"/>
            <a:ext cx="318109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00" y="246336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330FACF-5E37-4778-82DF-4E582785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59461"/>
            <a:ext cx="7427168" cy="868958"/>
          </a:xfrm>
        </p:spPr>
        <p:txBody>
          <a:bodyPr/>
          <a:lstStyle/>
          <a:p>
            <a:pPr>
              <a:defRPr/>
            </a:pPr>
            <a:r>
              <a:rPr lang="cs-CZ" dirty="0"/>
              <a:t>Mateřské školy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755650" y="1196974"/>
            <a:ext cx="7920806" cy="42482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Projekty „Energie pod pokličkou“, „Zdravotní sestrou na zkoušku“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Implementace krajského akčního plánu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Spolupráce se ZŠ v rámci výuky v odborných předmětech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Týden odborných dovedností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„Zůstaňte s námi po škole! aneb Rozvoj gramotností v Ústeckém a Karlovarském kraji“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Den energetiků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Dny stavitelství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Moderní škola 4.0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Technické kluby</a:t>
            </a:r>
          </a:p>
        </p:txBody>
      </p:sp>
      <p:pic>
        <p:nvPicPr>
          <p:cNvPr id="2970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87" y="246336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CC0257AE-6D01-401F-B432-CB99CCAF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59461"/>
            <a:ext cx="7427168" cy="868958"/>
          </a:xfrm>
        </p:spPr>
        <p:txBody>
          <a:bodyPr/>
          <a:lstStyle/>
          <a:p>
            <a:pPr>
              <a:defRPr/>
            </a:pPr>
            <a:r>
              <a:rPr lang="cs-CZ" dirty="0"/>
              <a:t>Základní školy</a:t>
            </a:r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D12C9F0F-FE9C-41D8-B7B3-11B87FF220C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8292" y="3653850"/>
            <a:ext cx="3792388" cy="28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56673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 txBox="1">
            <a:spLocks/>
          </p:cNvSpPr>
          <p:nvPr/>
        </p:nvSpPr>
        <p:spPr bwMode="auto">
          <a:xfrm>
            <a:off x="1042988" y="1341438"/>
            <a:ext cx="7921625" cy="10794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kern="1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Zůstaňte s námi po škole!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kern="1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aneb Rozvoj kompetencí žáků ZŠ a SŠ v Ústeckém </a:t>
            </a:r>
            <a:br>
              <a:rPr lang="cs-CZ" sz="2000" b="1" kern="1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000" b="1" kern="1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a Karlovarském kraji    </a:t>
            </a:r>
          </a:p>
        </p:txBody>
      </p:sp>
      <p:pic>
        <p:nvPicPr>
          <p:cNvPr id="614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Obrázek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20650"/>
            <a:ext cx="4610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01687"/>
              </p:ext>
            </p:extLst>
          </p:nvPr>
        </p:nvGraphicFramePr>
        <p:xfrm>
          <a:off x="1187624" y="2420889"/>
          <a:ext cx="6984776" cy="1872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4776">
                  <a:extLst>
                    <a:ext uri="{9D8B030D-6E8A-4147-A177-3AD203B41FA5}">
                      <a16:colId xmlns:a16="http://schemas.microsoft.com/office/drawing/2014/main" val="1651545827"/>
                    </a:ext>
                  </a:extLst>
                </a:gridCol>
              </a:tblGrid>
              <a:tr h="2870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KA 1 Série workshopů s tématikou sebepoznání a duševního zdraví aneb "Poznej sám sebe i ostatní"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8681060"/>
                  </a:ext>
                </a:extLst>
              </a:tr>
              <a:tr h="287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KA 2  "Klub silných" na SŠ (nematuritní obory)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746963"/>
                  </a:ext>
                </a:extLst>
              </a:tr>
              <a:tr h="287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KA 3 "Klub silných" aneb  "Buď on-line ve světe práce" na ZŠ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7530185"/>
                  </a:ext>
                </a:extLst>
              </a:tr>
              <a:tr h="287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KA 4  Kroužky čtenářské, matematické gramotnosti a badatelství na SŠ "Přečti, mysli, vyřeš"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5866803"/>
                  </a:ext>
                </a:extLst>
              </a:tr>
              <a:tr h="287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KA 5 Řemeslný projekt pro pro žáky SŠ  (nematuritní obory)  aneb "Pat a Mat v akci"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5772972"/>
                  </a:ext>
                </a:extLst>
              </a:tr>
              <a:tr h="4369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KA 6  Kroužky fyzické a psychické zdatnosti na SŠ, ZŠ se závěrečným setkáním na SŠ aneb "</a:t>
                      </a:r>
                      <a:r>
                        <a:rPr lang="cs-CZ" sz="1200" dirty="0" err="1">
                          <a:effectLst/>
                        </a:rPr>
                        <a:t>Zamakáme</a:t>
                      </a:r>
                      <a:r>
                        <a:rPr lang="cs-CZ" sz="1200" dirty="0">
                          <a:effectLst/>
                        </a:rPr>
                        <a:t> a užijeme si to"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6898108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1907704" y="4398496"/>
            <a:ext cx="4950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+mj-lt"/>
                <a:hlinkClick r:id="rId5"/>
              </a:rPr>
              <a:t>Aplikace podporující volbu povolání</a:t>
            </a:r>
          </a:p>
          <a:p>
            <a:endParaRPr lang="cs-CZ" dirty="0">
              <a:hlinkClick r:id="rId5"/>
            </a:endParaRPr>
          </a:p>
          <a:p>
            <a:r>
              <a:rPr lang="cs-CZ" dirty="0">
                <a:hlinkClick r:id="rId5"/>
              </a:rPr>
              <a:t>https://www.youtube.com/playlist?list=PLN_Gq8WLnL9L1ngkXbLLA1T28cpJ5GrT-</a:t>
            </a:r>
            <a:endParaRPr lang="cs-CZ" dirty="0"/>
          </a:p>
        </p:txBody>
      </p:sp>
      <p:pic>
        <p:nvPicPr>
          <p:cNvPr id="7" name="Obrázek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33256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esoz_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8913"/>
            <a:ext cx="20145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ovéPole 1"/>
          <p:cNvSpPr txBox="1">
            <a:spLocks noChangeArrowheads="1"/>
          </p:cNvSpPr>
          <p:nvPr/>
        </p:nvSpPr>
        <p:spPr bwMode="auto">
          <a:xfrm>
            <a:off x="611188" y="2965450"/>
            <a:ext cx="94583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 b="1">
                <a:latin typeface="Arial" panose="020B0604020202020204" pitchFamily="34" charset="0"/>
              </a:rPr>
              <a:t>SMART HOME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 b="1">
                <a:latin typeface="Arial" panose="020B0604020202020204" pitchFamily="34" charset="0"/>
              </a:rPr>
              <a:t> Inteligentní dům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 b="1">
                <a:latin typeface="Arial" panose="020B0604020202020204" pitchFamily="34" charset="0"/>
              </a:rPr>
              <a:t>energie pod pokličkou</a:t>
            </a:r>
          </a:p>
        </p:txBody>
      </p:sp>
      <p:pic>
        <p:nvPicPr>
          <p:cNvPr id="5125" name="Obrázek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7454" r="15385" b="27417"/>
          <a:stretch>
            <a:fillRect/>
          </a:stretch>
        </p:blipFill>
        <p:spPr bwMode="auto">
          <a:xfrm>
            <a:off x="1098550" y="5281613"/>
            <a:ext cx="30051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ové pole 2"/>
          <p:cNvSpPr txBox="1">
            <a:spLocks noChangeArrowheads="1"/>
          </p:cNvSpPr>
          <p:nvPr/>
        </p:nvSpPr>
        <p:spPr bwMode="auto">
          <a:xfrm>
            <a:off x="5508625" y="4932363"/>
            <a:ext cx="3240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948A54"/>
                </a:solidFill>
                <a:ea typeface="Calibri" panose="020F0502020204030204" pitchFamily="34" charset="0"/>
                <a:cs typeface="SimSun" panose="02010600030101010101" pitchFamily="2" charset="-122"/>
              </a:rPr>
              <a:t>Projekt „Moderní škola 4.0 je realizován </a:t>
            </a:r>
            <a:br>
              <a:rPr lang="cs-CZ" altLang="cs-CZ" sz="1400">
                <a:solidFill>
                  <a:srgbClr val="948A54"/>
                </a:solidFill>
                <a:ea typeface="Calibri" panose="020F0502020204030204" pitchFamily="34" charset="0"/>
                <a:cs typeface="SimSun" panose="02010600030101010101" pitchFamily="2" charset="-122"/>
              </a:rPr>
            </a:br>
            <a:r>
              <a:rPr lang="cs-CZ" altLang="cs-CZ" sz="1400">
                <a:solidFill>
                  <a:srgbClr val="948A54"/>
                </a:solidFill>
                <a:ea typeface="Calibri" panose="020F0502020204030204" pitchFamily="34" charset="0"/>
                <a:cs typeface="SimSun" panose="02010600030101010101" pitchFamily="2" charset="-122"/>
              </a:rPr>
              <a:t>za podpory Ústeckého kraje“ </a:t>
            </a:r>
            <a:endParaRPr lang="cs-CZ" altLang="cs-CZ" sz="1400"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pic>
        <p:nvPicPr>
          <p:cNvPr id="5127" name="Obrázek 4" descr="Obsah obrázku text, mapa&#10;&#10;Popis byl vytvořen automatic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535146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IMG_31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347821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7777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827584" y="1007086"/>
            <a:ext cx="7653338" cy="42482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Školní poradenské pracoviště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RaDoSt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Rada dostupná studentům nabízí své služby na všech součástech školy v oblastech: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výchovného poradenství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kariérového poradenství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prevence projevů patologického chování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/>
              <a:t>Úzce spolupracuje s výchovnými a kariérovými poradci ze ZŠ v regionu.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Školní parlament </a:t>
            </a:r>
            <a:r>
              <a:rPr lang="cs-CZ" sz="2400" dirty="0"/>
              <a:t>– přímé zapojení žáků do činnosti školy</a:t>
            </a:r>
          </a:p>
        </p:txBody>
      </p:sp>
      <p:pic>
        <p:nvPicPr>
          <p:cNvPr id="2970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756" y="195425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E407A38-0966-42E4-987F-D31C6AAEA65E}"/>
              </a:ext>
            </a:extLst>
          </p:cNvPr>
          <p:cNvSpPr txBox="1"/>
          <p:nvPr/>
        </p:nvSpPr>
        <p:spPr>
          <a:xfrm>
            <a:off x="3053486" y="296570"/>
            <a:ext cx="235583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4400" dirty="0">
                <a:latin typeface="+mj-lt"/>
                <a:ea typeface="+mj-ea"/>
                <a:cs typeface="+mj-cs"/>
              </a:rPr>
              <a:t>Žáci školy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13E7CBDF-F872-466C-8BD5-F073F1472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65" y="4791042"/>
            <a:ext cx="2888506" cy="192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156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Zázemí pro žáky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4040188" cy="639762"/>
          </a:xfrm>
        </p:spPr>
        <p:txBody>
          <a:bodyPr/>
          <a:lstStyle/>
          <a:p>
            <a:r>
              <a:rPr lang="cs-CZ" dirty="0"/>
              <a:t>Domovy mládeže		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5616" y="2292350"/>
            <a:ext cx="4040188" cy="3951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Ubytování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Stravování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Volnočasové programy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Doučování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TFA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15446" y="2410620"/>
            <a:ext cx="4041775" cy="639762"/>
          </a:xfrm>
        </p:spPr>
        <p:txBody>
          <a:bodyPr/>
          <a:lstStyle/>
          <a:p>
            <a:r>
              <a:rPr lang="cs-CZ" dirty="0"/>
              <a:t>Odpočinkové místnosti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429000"/>
            <a:ext cx="3864000" cy="289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37" y="442938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C4B2FCC-961C-4941-90BA-07D560463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85007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 txBox="1">
            <a:spLocks/>
          </p:cNvSpPr>
          <p:nvPr/>
        </p:nvSpPr>
        <p:spPr bwMode="auto">
          <a:xfrm>
            <a:off x="827089" y="333375"/>
            <a:ext cx="6193184" cy="9496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cs-CZ" sz="4400" dirty="0">
                <a:latin typeface="+mj-lt"/>
                <a:ea typeface="+mj-ea"/>
                <a:cs typeface="+mj-cs"/>
              </a:rPr>
              <a:t>Projektová činnost školy – podpora vzdělávání</a:t>
            </a:r>
          </a:p>
        </p:txBody>
      </p:sp>
      <p:pic>
        <p:nvPicPr>
          <p:cNvPr id="5939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ovéPole 8"/>
          <p:cNvSpPr txBox="1">
            <a:spLocks noChangeArrowheads="1"/>
          </p:cNvSpPr>
          <p:nvPr/>
        </p:nvSpPr>
        <p:spPr bwMode="auto">
          <a:xfrm>
            <a:off x="1030915" y="1412776"/>
            <a:ext cx="766731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b="1" dirty="0"/>
              <a:t>Erasmus+, KA2, přenos inovací</a:t>
            </a:r>
            <a:endParaRPr lang="cs-CZ" altLang="cs-CZ" dirty="0"/>
          </a:p>
          <a:p>
            <a:r>
              <a:rPr lang="cs-CZ" altLang="cs-CZ" dirty="0"/>
              <a:t>Název projektu: </a:t>
            </a:r>
            <a:r>
              <a:rPr lang="cs-CZ" altLang="cs-CZ" b="1" dirty="0"/>
              <a:t>KEYMOB</a:t>
            </a:r>
            <a:endParaRPr lang="cs-CZ" altLang="cs-CZ" dirty="0"/>
          </a:p>
          <a:p>
            <a:r>
              <a:rPr lang="cs-CZ" altLang="cs-CZ" dirty="0"/>
              <a:t>Realizace: </a:t>
            </a:r>
            <a:r>
              <a:rPr lang="cs-CZ" altLang="cs-CZ" b="1" dirty="0"/>
              <a:t>01.09.2017 - 31.07.2020</a:t>
            </a:r>
          </a:p>
          <a:p>
            <a:endParaRPr lang="cs-CZ" altLang="cs-CZ" sz="2400" b="1" dirty="0"/>
          </a:p>
          <a:p>
            <a:r>
              <a:rPr lang="cs-CZ" altLang="cs-CZ" b="1" dirty="0"/>
              <a:t>Erasmus+, KA2, partnerství mezi školami</a:t>
            </a:r>
            <a:endParaRPr lang="cs-CZ" altLang="cs-CZ" dirty="0"/>
          </a:p>
          <a:p>
            <a:r>
              <a:rPr lang="cs-CZ" altLang="cs-CZ" dirty="0"/>
              <a:t>Název projektu: </a:t>
            </a:r>
            <a:r>
              <a:rPr lang="cs-CZ" altLang="cs-CZ" b="1" dirty="0" err="1"/>
              <a:t>Where</a:t>
            </a:r>
            <a:r>
              <a:rPr lang="cs-CZ" altLang="cs-CZ" b="1" dirty="0"/>
              <a:t> I live...</a:t>
            </a:r>
            <a:endParaRPr lang="cs-CZ" altLang="cs-CZ" dirty="0"/>
          </a:p>
          <a:p>
            <a:r>
              <a:rPr lang="cs-CZ" altLang="cs-CZ" dirty="0"/>
              <a:t>Realizace: </a:t>
            </a:r>
            <a:r>
              <a:rPr lang="cs-CZ" altLang="cs-CZ" b="1" dirty="0"/>
              <a:t>01.09.2017 - 31.07.2020</a:t>
            </a:r>
            <a:endParaRPr lang="cs-CZ" altLang="cs-CZ" dirty="0"/>
          </a:p>
          <a:p>
            <a:r>
              <a:rPr lang="cs-CZ" altLang="cs-CZ" dirty="0"/>
              <a:t> </a:t>
            </a:r>
          </a:p>
          <a:p>
            <a:r>
              <a:rPr lang="cs-CZ" altLang="cs-CZ" b="1" dirty="0"/>
              <a:t>Erasmus+, KA1, </a:t>
            </a:r>
            <a:r>
              <a:rPr lang="cs-CZ" b="1" dirty="0"/>
              <a:t>Mobilita jednotlivců v oblasti odborného vzdělávání</a:t>
            </a:r>
          </a:p>
          <a:p>
            <a:r>
              <a:rPr lang="cs-CZ" dirty="0"/>
              <a:t>Název projektu: „Dveře otevřené vzdělávání“</a:t>
            </a:r>
          </a:p>
          <a:p>
            <a:r>
              <a:rPr lang="cs-CZ" altLang="cs-CZ" dirty="0"/>
              <a:t>Realizace: </a:t>
            </a:r>
            <a:r>
              <a:rPr lang="cs-CZ" b="1" dirty="0"/>
              <a:t>1. 6. 2018 - 29. 4. 2020</a:t>
            </a:r>
            <a:endParaRPr lang="cs-CZ" altLang="cs-CZ" b="1" dirty="0"/>
          </a:p>
          <a:p>
            <a:r>
              <a:rPr lang="cs-CZ" altLang="cs-CZ" dirty="0"/>
              <a:t>Název projektu: </a:t>
            </a:r>
            <a:r>
              <a:rPr lang="cs-CZ" dirty="0"/>
              <a:t>Evropské zkušenosti</a:t>
            </a:r>
            <a:endParaRPr lang="cs-CZ" altLang="cs-CZ" dirty="0"/>
          </a:p>
          <a:p>
            <a:r>
              <a:rPr lang="cs-CZ" altLang="cs-CZ" dirty="0"/>
              <a:t>Realizace:  </a:t>
            </a:r>
            <a:r>
              <a:rPr lang="cs-CZ" altLang="cs-CZ" b="1" dirty="0"/>
              <a:t>1. 8. 2019 - 28. 2. 2021</a:t>
            </a:r>
          </a:p>
          <a:p>
            <a:endParaRPr lang="cs-CZ" altLang="cs-CZ" b="1" dirty="0"/>
          </a:p>
          <a:p>
            <a:r>
              <a:rPr lang="cs-CZ" b="1" dirty="0"/>
              <a:t>Projekt „ESOZ </a:t>
            </a:r>
            <a:r>
              <a:rPr lang="cs-CZ" b="1" dirty="0" err="1"/>
              <a:t>Future</a:t>
            </a:r>
            <a:r>
              <a:rPr lang="cs-CZ" b="1" dirty="0"/>
              <a:t> Vision II“</a:t>
            </a:r>
          </a:p>
          <a:p>
            <a:r>
              <a:rPr lang="cs-CZ" dirty="0">
                <a:ea typeface="Times New Roman" panose="02020603050405020304" pitchFamily="18" charset="0"/>
              </a:rPr>
              <a:t>Realizace projektu: </a:t>
            </a:r>
            <a:r>
              <a:rPr lang="cs-CZ" dirty="0"/>
              <a:t>1. 1. 2020 – 31. 12. 2021</a:t>
            </a:r>
          </a:p>
          <a:p>
            <a:endParaRPr lang="cs-CZ" dirty="0"/>
          </a:p>
          <a:p>
            <a:r>
              <a:rPr lang="cs-CZ" altLang="cs-CZ" b="1" dirty="0"/>
              <a:t>Konrad </a:t>
            </a:r>
            <a:r>
              <a:rPr lang="cs-CZ" altLang="cs-CZ" b="1" dirty="0" err="1"/>
              <a:t>Zuse</a:t>
            </a:r>
            <a:r>
              <a:rPr lang="cs-CZ" altLang="cs-CZ" b="1" dirty="0"/>
              <a:t> hledí přes hranice</a:t>
            </a:r>
          </a:p>
          <a:p>
            <a:r>
              <a:rPr lang="x-none" dirty="0"/>
              <a:t>Realizace: 15. 4. 2017 – 31. 7. 2020</a:t>
            </a:r>
            <a:endParaRPr lang="cs-CZ" dirty="0"/>
          </a:p>
          <a:p>
            <a:endParaRPr lang="cs-CZ" altLang="cs-CZ" dirty="0"/>
          </a:p>
          <a:p>
            <a:r>
              <a:rPr lang="cs-CZ" altLang="cs-CZ" dirty="0"/>
              <a:t>Technické kluby</a:t>
            </a:r>
          </a:p>
          <a:p>
            <a:endParaRPr lang="cs-CZ" altLang="cs-CZ" dirty="0"/>
          </a:p>
        </p:txBody>
      </p:sp>
      <p:pic>
        <p:nvPicPr>
          <p:cNvPr id="5" name="Obrázek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76672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 txBox="1">
            <a:spLocks/>
          </p:cNvSpPr>
          <p:nvPr/>
        </p:nvSpPr>
        <p:spPr bwMode="auto">
          <a:xfrm>
            <a:off x="803420" y="1081535"/>
            <a:ext cx="7632700" cy="10445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kern="1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cs-CZ" sz="2800" dirty="0">
                <a:latin typeface="+mj-lt"/>
                <a:ea typeface="+mj-ea"/>
                <a:cs typeface="+mj-cs"/>
              </a:rPr>
              <a:t>Hasiči   společně – žáci, učitelé, profesionální </a:t>
            </a:r>
            <a:br>
              <a:rPr lang="cs-CZ" sz="2800" dirty="0">
                <a:latin typeface="+mj-lt"/>
                <a:ea typeface="+mj-ea"/>
                <a:cs typeface="+mj-cs"/>
              </a:rPr>
            </a:br>
            <a:r>
              <a:rPr lang="cs-CZ" sz="2800" dirty="0">
                <a:latin typeface="+mj-lt"/>
                <a:ea typeface="+mj-ea"/>
                <a:cs typeface="+mj-cs"/>
              </a:rPr>
              <a:t>i dobrovolní hasiči, z ČR i DE   </a:t>
            </a:r>
          </a:p>
        </p:txBody>
      </p:sp>
      <p:pic>
        <p:nvPicPr>
          <p:cNvPr id="624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ovéPole 8"/>
          <p:cNvSpPr txBox="1">
            <a:spLocks noChangeArrowheads="1"/>
          </p:cNvSpPr>
          <p:nvPr/>
        </p:nvSpPr>
        <p:spPr bwMode="auto">
          <a:xfrm>
            <a:off x="1187450" y="2349500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                      </a:t>
            </a:r>
          </a:p>
        </p:txBody>
      </p:sp>
      <p:pic>
        <p:nvPicPr>
          <p:cNvPr id="62469" name="Obrázek 5" descr="G:\MMR_prace\OP_Sasko\Příručka pro žadatele\přílohy PPŽ_2014-2020\Prilohy_PPZ_1\EFRE_DE_CZ_RGB_150d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76263"/>
            <a:ext cx="2432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Obrázek 6" descr="G:\MMR_prace\OP_Sasko\Propagace\Logo\150407_SNCZ2020_Logo_Versionen\Langversion\RGB\SNCZ2020_Zusatz_RGB_150d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58788"/>
            <a:ext cx="9890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Obrázek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208756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Obrázek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7825" y="2329571"/>
            <a:ext cx="357822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Obrázek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027488"/>
            <a:ext cx="38004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8613"/>
            <a:ext cx="92033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17"/>
          <p:cNvSpPr>
            <a:spLocks/>
          </p:cNvSpPr>
          <p:nvPr/>
        </p:nvSpPr>
        <p:spPr bwMode="auto">
          <a:xfrm>
            <a:off x="900113" y="1557338"/>
            <a:ext cx="76327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/>
            <a:r>
              <a:rPr lang="cs-CZ" altLang="cs-CZ" sz="3000" b="1" dirty="0">
                <a:latin typeface="Calibri" pitchFamily="34" charset="0"/>
              </a:rPr>
              <a:t>Střední odborná škola energetická a stavební</a:t>
            </a:r>
          </a:p>
          <a:p>
            <a:pPr marL="342900" indent="-342900" eaLnBrk="1" hangingPunct="1">
              <a:spcAft>
                <a:spcPts val="1200"/>
              </a:spcAft>
              <a:buFont typeface="Arial" pitchFamily="34" charset="0"/>
              <a:buNone/>
            </a:pPr>
            <a:r>
              <a:rPr lang="cs-CZ" altLang="cs-CZ" sz="3200" dirty="0">
                <a:latin typeface="Calibri" pitchFamily="34" charset="0"/>
              </a:rPr>
              <a:t>	</a:t>
            </a:r>
            <a:endParaRPr lang="cs-CZ" altLang="cs-CZ" sz="3200" dirty="0"/>
          </a:p>
          <a:p>
            <a:pPr marL="342900" indent="-342900" eaLnBrk="1" hangingPunct="1">
              <a:spcAft>
                <a:spcPts val="1200"/>
              </a:spcAft>
              <a:buFont typeface="Arial" pitchFamily="34" charset="0"/>
              <a:buNone/>
            </a:pPr>
            <a:r>
              <a:rPr lang="cs-CZ" altLang="cs-CZ" sz="2400" dirty="0">
                <a:latin typeface="Calibri" pitchFamily="34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cs-CZ" altLang="cs-CZ" sz="3000" b="1" dirty="0">
                <a:latin typeface="Calibri" pitchFamily="34" charset="0"/>
              </a:rPr>
              <a:t>Obchodní akademie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cs-CZ" altLang="cs-CZ" sz="2400" dirty="0">
                <a:latin typeface="Calibri" pitchFamily="34" charset="0"/>
              </a:rPr>
              <a:t>	</a:t>
            </a:r>
            <a:endParaRPr lang="cs-CZ" altLang="cs-CZ" sz="2400" dirty="0"/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endParaRPr lang="cs-CZ" altLang="cs-CZ" sz="2400" dirty="0"/>
          </a:p>
          <a:p>
            <a:pPr marL="342900" indent="-342900" eaLnBrk="1" hangingPunct="1">
              <a:spcBef>
                <a:spcPct val="20000"/>
              </a:spcBef>
            </a:pPr>
            <a:r>
              <a:rPr lang="cs-CZ" altLang="cs-CZ" sz="3000" b="1" dirty="0">
                <a:latin typeface="Calibri" pitchFamily="34" charset="0"/>
              </a:rPr>
              <a:t>Střední zdravotnická škola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altLang="cs-CZ" sz="2400" dirty="0">
                <a:latin typeface="Calibri" pitchFamily="34" charset="0"/>
              </a:rPr>
              <a:t>	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221163"/>
            <a:ext cx="1512887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Nadpis 1"/>
          <p:cNvSpPr txBox="1">
            <a:spLocks/>
          </p:cNvSpPr>
          <p:nvPr/>
        </p:nvSpPr>
        <p:spPr bwMode="auto">
          <a:xfrm>
            <a:off x="900113" y="30162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cs-CZ" altLang="cs-CZ" sz="3800" b="1">
              <a:latin typeface="Calibri" pitchFamily="34" charset="0"/>
            </a:endParaRPr>
          </a:p>
        </p:txBody>
      </p:sp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303213" y="2407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/>
              <a:t>Pracoviště</a:t>
            </a:r>
          </a:p>
        </p:txBody>
      </p:sp>
      <p:pic>
        <p:nvPicPr>
          <p:cNvPr id="20487" name="Picture 6" descr="G:\PRÁCE\Prezentace\DSCF0547 – kopie.JPG"/>
          <p:cNvPicPr>
            <a:picLocks noChangeAspect="1" noChangeArrowheads="1"/>
          </p:cNvPicPr>
          <p:nvPr/>
        </p:nvPicPr>
        <p:blipFill>
          <a:blip r:embed="rId4" cstate="print"/>
          <a:srcRect t="14285"/>
          <a:stretch>
            <a:fillRect/>
          </a:stretch>
        </p:blipFill>
        <p:spPr bwMode="auto">
          <a:xfrm>
            <a:off x="4572000" y="3644900"/>
            <a:ext cx="20208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Obrázek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6275" y="2055813"/>
            <a:ext cx="21463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54" y="404813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894180" y="1594020"/>
            <a:ext cx="7653338" cy="4248250"/>
          </a:xfrm>
        </p:spPr>
        <p:txBody>
          <a:bodyPr rtlCol="0"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400" dirty="0"/>
              <a:t>Spolek přátel ESOZ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400" dirty="0"/>
              <a:t>Poradenské sbory ředitele školy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/>
              <a:t>Zapojení školy do profesních sdružení, asociací</a:t>
            </a:r>
            <a:endParaRPr lang="cs-CZ" altLang="cs-CZ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400" dirty="0"/>
              <a:t>Motivační programy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400" dirty="0"/>
              <a:t>Spolupráce při realizaci profesních kvalifikací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400" dirty="0"/>
              <a:t>Exkurze, praxe, odborníci z praxe ve výuce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400" dirty="0"/>
              <a:t>Burza firem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400" dirty="0"/>
              <a:t>Spolupráce při projektech (Moderní škola 4.0, Implementace krajského akčního plánu B, Technické kluby, apod.)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400" dirty="0"/>
          </a:p>
        </p:txBody>
      </p:sp>
      <p:pic>
        <p:nvPicPr>
          <p:cNvPr id="2970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2208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B2248BE-FC26-41D0-BF2F-BDA8C84E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Partneři školy</a:t>
            </a:r>
          </a:p>
        </p:txBody>
      </p:sp>
    </p:spTree>
    <p:extLst>
      <p:ext uri="{BB962C8B-B14F-4D97-AF65-F5344CB8AC3E}">
        <p14:creationId xmlns:p14="http://schemas.microsoft.com/office/powerpoint/2010/main" val="69970072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sah 2"/>
          <p:cNvSpPr txBox="1">
            <a:spLocks/>
          </p:cNvSpPr>
          <p:nvPr/>
        </p:nvSpPr>
        <p:spPr bwMode="auto">
          <a:xfrm>
            <a:off x="509588" y="412750"/>
            <a:ext cx="8229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Font typeface="Arial" pitchFamily="34" charset="0"/>
              <a:buChar char="•"/>
            </a:pPr>
            <a:endParaRPr lang="cs-CZ" altLang="cs-CZ" sz="2200">
              <a:latin typeface="Calibri" pitchFamily="34" charset="0"/>
            </a:endParaRPr>
          </a:p>
        </p:txBody>
      </p:sp>
      <p:pic>
        <p:nvPicPr>
          <p:cNvPr id="552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861513" y="525027"/>
            <a:ext cx="6484937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cs-CZ" sz="3600" dirty="0">
                <a:latin typeface="+mj-lt"/>
                <a:ea typeface="+mj-ea"/>
                <a:cs typeface="+mj-cs"/>
              </a:rPr>
              <a:t>Motivační program </a:t>
            </a:r>
            <a:br>
              <a:rPr lang="cs-CZ" sz="3600" dirty="0">
                <a:latin typeface="+mj-lt"/>
                <a:ea typeface="+mj-ea"/>
                <a:cs typeface="+mj-cs"/>
              </a:rPr>
            </a:br>
            <a:r>
              <a:rPr lang="cs-CZ" sz="3600" dirty="0">
                <a:latin typeface="+mj-lt"/>
                <a:ea typeface="+mj-ea"/>
                <a:cs typeface="+mj-cs"/>
              </a:rPr>
              <a:t>Stipendium pro žáky středních škol</a:t>
            </a:r>
          </a:p>
        </p:txBody>
      </p:sp>
      <p:sp>
        <p:nvSpPr>
          <p:cNvPr id="55302" name="TextovéPole 11"/>
          <p:cNvSpPr txBox="1">
            <a:spLocks noChangeArrowheads="1"/>
          </p:cNvSpPr>
          <p:nvPr/>
        </p:nvSpPr>
        <p:spPr bwMode="auto">
          <a:xfrm>
            <a:off x="1022350" y="1915631"/>
            <a:ext cx="7204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/>
              <a:t>Podpora Ústeckého kraje vybraným oborům</a:t>
            </a:r>
          </a:p>
        </p:txBody>
      </p:sp>
      <p:sp>
        <p:nvSpPr>
          <p:cNvPr id="55303" name="Obdélník 7"/>
          <p:cNvSpPr>
            <a:spLocks noChangeArrowheads="1"/>
          </p:cNvSpPr>
          <p:nvPr/>
        </p:nvSpPr>
        <p:spPr bwMode="auto">
          <a:xfrm>
            <a:off x="900113" y="5589588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Žáci mají možnost získat finanční ohodnocení od 1.500 – 5.000,- Kč.</a:t>
            </a:r>
            <a:endParaRPr lang="cs-CZ"/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54091"/>
              </p:ext>
            </p:extLst>
          </p:nvPr>
        </p:nvGraphicFramePr>
        <p:xfrm>
          <a:off x="827088" y="2788618"/>
          <a:ext cx="8208912" cy="2588107"/>
        </p:xfrm>
        <a:graphic>
          <a:graphicData uri="http://schemas.openxmlformats.org/drawingml/2006/table">
            <a:tbl>
              <a:tblPr/>
              <a:tblGrid>
                <a:gridCol w="2091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4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0000"/>
                          </a:solidFill>
                          <a:latin typeface="TimesNewRomanPS-BoldMT"/>
                          <a:ea typeface="Calibri"/>
                          <a:cs typeface="TimesNewRomanPS-BoldMT"/>
                        </a:rPr>
                        <a:t>Kód RVP </a:t>
                      </a:r>
                      <a:endParaRPr lang="cs-CZ" sz="1500" dirty="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NewRomanPS-BoldMT"/>
                        </a:rPr>
                        <a:t>Forma studia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rgbClr val="000000"/>
                          </a:solidFill>
                          <a:latin typeface="TimesNewRomanPS-BoldMT"/>
                          <a:ea typeface="Calibri"/>
                          <a:cs typeface="TimesNewRomanPS-BoldMT"/>
                        </a:rPr>
                        <a:t>Název oboru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NewRomanPS-BoldMT"/>
                        </a:rPr>
                        <a:t>23-51-H/01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denní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Strojní mechanik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NewRomanPS-BoldMT"/>
                        </a:rPr>
                        <a:t>23-55-H/01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denní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Klempíř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NewRomanPS-BoldMT"/>
                        </a:rPr>
                        <a:t>26-51-H/01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denní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Elektrikář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NewRomanPS-BoldMT"/>
                        </a:rPr>
                        <a:t>26-51-H/02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denní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Elektrikář </a:t>
                      </a:r>
                      <a:r>
                        <a:rPr lang="cs-CZ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NewRomanPS-BoldMT"/>
                        </a:rPr>
                        <a:t>- silnoproud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NewRomanPS-BoldMT"/>
                        </a:rPr>
                        <a:t>36-52-H/01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denní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Instalatér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NewRomanPS-BoldMT"/>
                        </a:rPr>
                        <a:t>36-64-H/01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denní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Tesař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NewRomanPS-BoldMT"/>
                        </a:rPr>
                        <a:t>36-67-H/01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denní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Zedník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NewRomanPS-BoldMT"/>
                        </a:rPr>
                        <a:t>53-41-M/01, 53-41-M/03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denní </a:t>
                      </a:r>
                      <a:endParaRPr lang="cs-CZ" sz="150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Zdravotnický asistent (Praktická sestra</a:t>
                      </a:r>
                      <a:r>
                        <a:rPr lang="cs-CZ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NewRomanPS-BoldMT"/>
                        </a:rPr>
                        <a:t>, od 1. 9. 2018) </a:t>
                      </a:r>
                      <a:endParaRPr lang="cs-CZ" sz="1500" dirty="0">
                        <a:solidFill>
                          <a:srgbClr val="000000"/>
                        </a:solidFill>
                        <a:latin typeface="TimesNewRomanPS-BoldMT"/>
                        <a:ea typeface="Calibri"/>
                        <a:cs typeface="TimesNewRomanPS-BoldMT"/>
                      </a:endParaRPr>
                    </a:p>
                  </a:txBody>
                  <a:tcPr marL="63795" marR="637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" name="Obrázek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25" y="344010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sah 2"/>
          <p:cNvSpPr txBox="1">
            <a:spLocks/>
          </p:cNvSpPr>
          <p:nvPr/>
        </p:nvSpPr>
        <p:spPr bwMode="auto">
          <a:xfrm>
            <a:off x="509588" y="412750"/>
            <a:ext cx="8229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Font typeface="Arial" pitchFamily="34" charset="0"/>
              <a:buChar char="•"/>
            </a:pPr>
            <a:endParaRPr lang="cs-CZ" altLang="cs-CZ" sz="2200">
              <a:latin typeface="Calibri" pitchFamily="34" charset="0"/>
            </a:endParaRPr>
          </a:p>
        </p:txBody>
      </p:sp>
      <p:pic>
        <p:nvPicPr>
          <p:cNvPr id="563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896188" y="534963"/>
            <a:ext cx="6484937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cs-CZ" sz="4400" dirty="0">
                <a:latin typeface="+mj-lt"/>
                <a:ea typeface="+mj-ea"/>
                <a:cs typeface="+mj-cs"/>
              </a:rPr>
              <a:t>Motivační program </a:t>
            </a:r>
            <a:br>
              <a:rPr lang="cs-CZ" sz="4400" dirty="0">
                <a:latin typeface="+mj-lt"/>
                <a:ea typeface="+mj-ea"/>
                <a:cs typeface="+mj-cs"/>
              </a:rPr>
            </a:br>
            <a:r>
              <a:rPr lang="cs-CZ" sz="4400" dirty="0">
                <a:latin typeface="+mj-lt"/>
                <a:ea typeface="+mj-ea"/>
                <a:cs typeface="+mj-cs"/>
              </a:rPr>
              <a:t>Prokopa Diviše</a:t>
            </a:r>
          </a:p>
        </p:txBody>
      </p:sp>
      <p:sp>
        <p:nvSpPr>
          <p:cNvPr id="56326" name="Obdélník 12"/>
          <p:cNvSpPr>
            <a:spLocks noChangeArrowheads="1"/>
          </p:cNvSpPr>
          <p:nvPr/>
        </p:nvSpPr>
        <p:spPr bwMode="auto">
          <a:xfrm>
            <a:off x="971550" y="2136775"/>
            <a:ext cx="79216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cs-CZ" sz="2400"/>
              <a:t>Žáci studijních a učebních elektrotechnických oborů jsou zapojeni do </a:t>
            </a:r>
            <a:r>
              <a:rPr lang="cs-CZ" sz="2400" b="1" i="1"/>
              <a:t>Motivačního programu Prokopa Diviše</a:t>
            </a:r>
            <a:r>
              <a:rPr lang="cs-CZ" sz="2400"/>
              <a:t>, </a:t>
            </a:r>
            <a:br>
              <a:rPr lang="cs-CZ" sz="2400"/>
            </a:br>
            <a:r>
              <a:rPr lang="cs-CZ" sz="2400"/>
              <a:t>ve kterém jsou bodově ohodnoceny jak studijní výsledky, tak i účast na různých soutěžích, stážích a mimoškolních aktivitách – podpora ČEZ Distribuce a.s.  </a:t>
            </a:r>
          </a:p>
          <a:p>
            <a:pPr>
              <a:buFont typeface="Arial" pitchFamily="34" charset="0"/>
              <a:buNone/>
            </a:pPr>
            <a:r>
              <a:rPr lang="cs-CZ" sz="2400" b="1"/>
              <a:t>První tři místa ve třech kategoriích: </a:t>
            </a:r>
          </a:p>
          <a:p>
            <a:pPr>
              <a:buFont typeface="Arial" pitchFamily="34" charset="0"/>
              <a:buNone/>
            </a:pPr>
            <a:r>
              <a:rPr lang="cs-CZ" sz="2400" b="1"/>
              <a:t>16 000,- / 11 000,- / 7 000,- </a:t>
            </a:r>
          </a:p>
        </p:txBody>
      </p:sp>
      <p:pic>
        <p:nvPicPr>
          <p:cNvPr id="56327" name="Obrázek 13" descr="prokop_divis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588125" y="3789363"/>
            <a:ext cx="1857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075" y="412750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sah 2"/>
          <p:cNvSpPr txBox="1">
            <a:spLocks/>
          </p:cNvSpPr>
          <p:nvPr/>
        </p:nvSpPr>
        <p:spPr bwMode="auto">
          <a:xfrm>
            <a:off x="509588" y="412750"/>
            <a:ext cx="8229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Font typeface="Arial" pitchFamily="34" charset="0"/>
              <a:buChar char="•"/>
            </a:pPr>
            <a:endParaRPr lang="cs-CZ" altLang="cs-CZ" sz="2200">
              <a:latin typeface="Calibri" pitchFamily="34" charset="0"/>
            </a:endParaRPr>
          </a:p>
        </p:txBody>
      </p:sp>
      <p:pic>
        <p:nvPicPr>
          <p:cNvPr id="573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1174575" y="421936"/>
            <a:ext cx="6484937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cs-CZ" sz="4400" dirty="0">
                <a:latin typeface="+mj-lt"/>
                <a:ea typeface="+mj-ea"/>
                <a:cs typeface="+mj-cs"/>
              </a:rPr>
              <a:t>Projekt </a:t>
            </a:r>
            <a:br>
              <a:rPr lang="cs-CZ" sz="4400" dirty="0">
                <a:latin typeface="+mj-lt"/>
                <a:ea typeface="+mj-ea"/>
                <a:cs typeface="+mj-cs"/>
              </a:rPr>
            </a:br>
            <a:r>
              <a:rPr lang="cs-CZ" sz="4400" dirty="0">
                <a:latin typeface="+mj-lt"/>
                <a:ea typeface="+mj-ea"/>
                <a:cs typeface="+mj-cs"/>
              </a:rPr>
              <a:t>BUDOUCÍ POLICISTA</a:t>
            </a:r>
          </a:p>
        </p:txBody>
      </p:sp>
      <p:sp>
        <p:nvSpPr>
          <p:cNvPr id="57350" name="Obdélník 12"/>
          <p:cNvSpPr>
            <a:spLocks noChangeArrowheads="1"/>
          </p:cNvSpPr>
          <p:nvPr/>
        </p:nvSpPr>
        <p:spPr bwMode="auto">
          <a:xfrm>
            <a:off x="971550" y="2136775"/>
            <a:ext cx="7921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cs-CZ" sz="3200" b="1"/>
              <a:t>Jsme partnerskou školou Policie ČR - Krajské ředitelství Ústí nad Labem </a:t>
            </a:r>
          </a:p>
        </p:txBody>
      </p:sp>
      <p:pic>
        <p:nvPicPr>
          <p:cNvPr id="57351" name="Obrázek 0" descr="esoz-slider-0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716338"/>
            <a:ext cx="57610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25" y="412750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sah 2"/>
          <p:cNvSpPr txBox="1">
            <a:spLocks/>
          </p:cNvSpPr>
          <p:nvPr/>
        </p:nvSpPr>
        <p:spPr bwMode="auto">
          <a:xfrm>
            <a:off x="509588" y="412750"/>
            <a:ext cx="8229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Font typeface="Arial" pitchFamily="34" charset="0"/>
              <a:buChar char="•"/>
            </a:pPr>
            <a:endParaRPr lang="cs-CZ" altLang="cs-CZ" sz="2200">
              <a:latin typeface="Calibri" pitchFamily="34" charset="0"/>
            </a:endParaRPr>
          </a:p>
        </p:txBody>
      </p:sp>
      <p:pic>
        <p:nvPicPr>
          <p:cNvPr id="583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764969" y="440071"/>
            <a:ext cx="6484937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ctr">
              <a:defRPr/>
            </a:pPr>
            <a:r>
              <a:rPr lang="cs-CZ" sz="3600" b="1" dirty="0"/>
              <a:t/>
            </a:r>
            <a:br>
              <a:rPr lang="cs-CZ" sz="3600" b="1" dirty="0"/>
            </a:br>
            <a:r>
              <a:rPr lang="cs-CZ" b="1" dirty="0"/>
              <a:t> </a:t>
            </a:r>
            <a:r>
              <a:rPr lang="cs-CZ" sz="4400" dirty="0">
                <a:latin typeface="+mj-lt"/>
                <a:ea typeface="+mj-ea"/>
                <a:cs typeface="+mj-cs"/>
              </a:rPr>
              <a:t>Stipendijní program Nadačního fondu, KZ, a.s.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3600" b="1" kern="100" dirty="0">
              <a:ln w="1270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8374" name="Obdélník 12"/>
          <p:cNvSpPr>
            <a:spLocks noChangeArrowheads="1"/>
          </p:cNvSpPr>
          <p:nvPr/>
        </p:nvSpPr>
        <p:spPr bwMode="auto">
          <a:xfrm>
            <a:off x="900113" y="1773238"/>
            <a:ext cx="792003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/>
              <a:t>Podpora žáků 3. a 4. ročníků oboru Zdravotnický asistent. Bližší informace na:</a:t>
            </a:r>
          </a:p>
          <a:p>
            <a:r>
              <a:rPr lang="cs-CZ" sz="3200"/>
              <a:t> </a:t>
            </a:r>
            <a:r>
              <a:rPr lang="cs-CZ" sz="2800">
                <a:hlinkClick r:id="rId4"/>
              </a:rPr>
              <a:t>http://www.kzcr.eu/cz/kz/verejnost/nadacni-fond/</a:t>
            </a:r>
            <a:endParaRPr lang="cs-CZ" sz="2800"/>
          </a:p>
          <a:p>
            <a:endParaRPr lang="cs-CZ" sz="2400"/>
          </a:p>
          <a:p>
            <a:r>
              <a:rPr lang="cs-CZ" sz="3200"/>
              <a:t>Uniformy pro všechny žáky oborů</a:t>
            </a:r>
          </a:p>
          <a:p>
            <a:pPr algn="ctr"/>
            <a:r>
              <a:rPr lang="cs-CZ" sz="3200"/>
              <a:t>Zdravotnický asistent / Praktická sestra</a:t>
            </a:r>
          </a:p>
          <a:p>
            <a:endParaRPr lang="cs-CZ" sz="2800"/>
          </a:p>
          <a:p>
            <a:endParaRPr lang="cs-CZ" sz="2800"/>
          </a:p>
        </p:txBody>
      </p:sp>
      <p:pic>
        <p:nvPicPr>
          <p:cNvPr id="58375" name="Obrázek 2" descr="esoz-slide-zdravk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4797425"/>
            <a:ext cx="504031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25" y="412750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sah 2">
            <a:extLst>
              <a:ext uri="{FF2B5EF4-FFF2-40B4-BE49-F238E27FC236}">
                <a16:creationId xmlns:a16="http://schemas.microsoft.com/office/drawing/2014/main" id="{B494D634-E2B8-4A61-AC80-FB47314D4B24}"/>
              </a:ext>
            </a:extLst>
          </p:cNvPr>
          <p:cNvSpPr txBox="1">
            <a:spLocks/>
          </p:cNvSpPr>
          <p:nvPr/>
        </p:nvSpPr>
        <p:spPr bwMode="auto">
          <a:xfrm>
            <a:off x="509588" y="412750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2200"/>
          </a:p>
        </p:txBody>
      </p:sp>
      <p:pic>
        <p:nvPicPr>
          <p:cNvPr id="34819" name="Picture 7">
            <a:extLst>
              <a:ext uri="{FF2B5EF4-FFF2-40B4-BE49-F238E27FC236}">
                <a16:creationId xmlns:a16="http://schemas.microsoft.com/office/drawing/2014/main" id="{8BB78ADA-BF3F-4DFD-817A-2E2338676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8D1CF7A-56EF-4383-BB74-C48AB9430794}"/>
              </a:ext>
            </a:extLst>
          </p:cNvPr>
          <p:cNvSpPr txBox="1">
            <a:spLocks/>
          </p:cNvSpPr>
          <p:nvPr/>
        </p:nvSpPr>
        <p:spPr bwMode="auto">
          <a:xfrm>
            <a:off x="827088" y="333375"/>
            <a:ext cx="6484937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4400" dirty="0">
                <a:latin typeface="+mj-lt"/>
                <a:ea typeface="+mj-ea"/>
                <a:cs typeface="+mj-cs"/>
              </a:rPr>
              <a:t>Stipendia</a:t>
            </a:r>
          </a:p>
        </p:txBody>
      </p:sp>
      <p:sp>
        <p:nvSpPr>
          <p:cNvPr id="34821" name="Obdélník 12">
            <a:extLst>
              <a:ext uri="{FF2B5EF4-FFF2-40B4-BE49-F238E27FC236}">
                <a16:creationId xmlns:a16="http://schemas.microsoft.com/office/drawing/2014/main" id="{EEF6DE9F-654C-41F0-B3EE-C881E3882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557338"/>
            <a:ext cx="792162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>
                <a:latin typeface="Comic Sans MS" panose="030F0702030302020204" pitchFamily="66" charset="0"/>
              </a:rPr>
              <a:t>Žáci mohou uzavřít smlouvu s budoucím zaměstnavatelem…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4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>
                <a:latin typeface="Comic Sans MS" panose="030F0702030302020204" pitchFamily="66" charset="0"/>
              </a:rPr>
              <a:t>Severočeské doly a.s.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4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4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>
                <a:latin typeface="Comic Sans MS" panose="030F0702030302020204" pitchFamily="66" charset="0"/>
              </a:rPr>
              <a:t>Správa železniční dopravní cesty, státní organizace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4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4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4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>
                <a:latin typeface="Comic Sans MS" panose="030F0702030302020204" pitchFamily="66" charset="0"/>
              </a:rPr>
              <a:t>Benteler automotive s.r.o.</a:t>
            </a:r>
            <a:r>
              <a:rPr lang="cs-CZ" altLang="cs-CZ" sz="2400" b="1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4822" name="Picture 7" descr="esoz_cb">
            <a:extLst>
              <a:ext uri="{FF2B5EF4-FFF2-40B4-BE49-F238E27FC236}">
                <a16:creationId xmlns:a16="http://schemas.microsoft.com/office/drawing/2014/main" id="{99463813-8F41-4553-A1FB-3125D1147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511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defaultImage">
            <a:extLst>
              <a:ext uri="{FF2B5EF4-FFF2-40B4-BE49-F238E27FC236}">
                <a16:creationId xmlns:a16="http://schemas.microsoft.com/office/drawing/2014/main" id="{54FEB1EF-256B-4DCB-8411-AF4B44B8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65400"/>
            <a:ext cx="46450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9" descr="blue">
            <a:extLst>
              <a:ext uri="{FF2B5EF4-FFF2-40B4-BE49-F238E27FC236}">
                <a16:creationId xmlns:a16="http://schemas.microsoft.com/office/drawing/2014/main" id="{A12E22ED-1279-4FD2-92C6-0830E71F4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616575"/>
            <a:ext cx="1762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0" descr="logo">
            <a:extLst>
              <a:ext uri="{FF2B5EF4-FFF2-40B4-BE49-F238E27FC236}">
                <a16:creationId xmlns:a16="http://schemas.microsoft.com/office/drawing/2014/main" id="{BE10DE62-6D21-4AB4-918A-57BCD73A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4338638"/>
            <a:ext cx="2590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84213" y="260350"/>
            <a:ext cx="6696075" cy="1285875"/>
          </a:xfrm>
          <a:noFill/>
          <a:ln w="254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POZVÁNKA</a:t>
            </a: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Zástupný symbol pro obsah 1"/>
          <p:cNvSpPr>
            <a:spLocks noGrp="1"/>
          </p:cNvSpPr>
          <p:nvPr>
            <p:ph idx="1"/>
          </p:nvPr>
        </p:nvSpPr>
        <p:spPr>
          <a:xfrm>
            <a:off x="935100" y="1578839"/>
            <a:ext cx="8064375" cy="4652962"/>
          </a:xfrm>
        </p:spPr>
        <p:txBody>
          <a:bodyPr/>
          <a:lstStyle/>
          <a:p>
            <a:r>
              <a:rPr lang="cs-CZ" altLang="cs-CZ" sz="2800" b="1" dirty="0"/>
              <a:t>Konference KEYMOB </a:t>
            </a:r>
            <a:r>
              <a:rPr lang="cs-CZ" altLang="cs-CZ" sz="2800" b="1" i="1" dirty="0">
                <a:solidFill>
                  <a:srgbClr val="F18309"/>
                </a:solidFill>
              </a:rPr>
              <a:t>  3. 4. 2020</a:t>
            </a:r>
          </a:p>
          <a:p>
            <a:pPr marL="0" indent="0">
              <a:buNone/>
            </a:pPr>
            <a:endParaRPr lang="cs-CZ" altLang="cs-CZ" sz="2800" b="1" dirty="0"/>
          </a:p>
          <a:p>
            <a:r>
              <a:rPr lang="cs-CZ" altLang="cs-CZ" sz="2800" b="1" dirty="0"/>
              <a:t>Den energetiků   </a:t>
            </a:r>
            <a:r>
              <a:rPr lang="cs-CZ" altLang="cs-CZ" sz="2800" b="1" i="1" dirty="0">
                <a:solidFill>
                  <a:srgbClr val="F18309"/>
                </a:solidFill>
              </a:rPr>
              <a:t>4. 6. 2020</a:t>
            </a:r>
          </a:p>
          <a:p>
            <a:pPr marL="0" indent="0">
              <a:buNone/>
            </a:pPr>
            <a:endParaRPr lang="cs-CZ" altLang="cs-CZ" sz="2800" b="1" dirty="0"/>
          </a:p>
          <a:p>
            <a:r>
              <a:rPr lang="cs-CZ" altLang="cs-CZ" sz="2800" b="1" dirty="0"/>
              <a:t>Týden odborných dovedností </a:t>
            </a:r>
          </a:p>
          <a:p>
            <a:pPr marL="0" indent="0">
              <a:buNone/>
            </a:pPr>
            <a:r>
              <a:rPr lang="cs-CZ" altLang="cs-CZ" sz="2800" b="1" i="1" dirty="0">
                <a:solidFill>
                  <a:srgbClr val="F18309"/>
                </a:solidFill>
              </a:rPr>
              <a:t>	11. 11. 2020 – 15.11.2020</a:t>
            </a:r>
          </a:p>
          <a:p>
            <a:pPr marL="0" indent="0">
              <a:buNone/>
            </a:pPr>
            <a:endParaRPr lang="cs-CZ" altLang="cs-CZ" sz="2800" b="1" i="1" dirty="0">
              <a:solidFill>
                <a:srgbClr val="F18309"/>
              </a:solidFill>
            </a:endParaRPr>
          </a:p>
          <a:p>
            <a:r>
              <a:rPr lang="cs-CZ" altLang="cs-CZ" sz="2800" b="1" dirty="0"/>
              <a:t>Den stavitelství a architektury </a:t>
            </a:r>
            <a:br>
              <a:rPr lang="cs-CZ" altLang="cs-CZ" sz="2800" b="1" dirty="0"/>
            </a:br>
            <a:r>
              <a:rPr lang="cs-CZ" altLang="cs-CZ" sz="2800" b="1" dirty="0"/>
              <a:t>	</a:t>
            </a:r>
            <a:r>
              <a:rPr lang="cs-CZ" altLang="cs-CZ" sz="2800" b="1" i="1" dirty="0">
                <a:solidFill>
                  <a:srgbClr val="F18309"/>
                </a:solidFill>
              </a:rPr>
              <a:t>21. 11. 2020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395288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pic>
        <p:nvPicPr>
          <p:cNvPr id="8" name="Obrázek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1" y="260350"/>
            <a:ext cx="1403504" cy="8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Zástupný symbol pro obsah 5"/>
          <p:cNvSpPr>
            <a:spLocks noGrp="1"/>
          </p:cNvSpPr>
          <p:nvPr>
            <p:ph sz="half" idx="2"/>
          </p:nvPr>
        </p:nvSpPr>
        <p:spPr>
          <a:xfrm>
            <a:off x="613148" y="331068"/>
            <a:ext cx="8002587" cy="3816425"/>
          </a:xfrm>
          <a:ln w="12700" cmpd="thinThick"/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dirty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8700" b="1" dirty="0">
              <a:ln w="12700">
                <a:solidFill>
                  <a:srgbClr val="E8A112"/>
                </a:solidFill>
                <a:prstDash val="solid"/>
              </a:ln>
              <a:solidFill>
                <a:srgbClr val="F1830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cs-CZ" sz="13500" dirty="0">
                <a:latin typeface="+mj-lt"/>
                <a:ea typeface="+mj-ea"/>
                <a:cs typeface="+mj-cs"/>
              </a:rPr>
              <a:t>Děkuji Vám za pozornost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10100" b="1" kern="100" dirty="0">
              <a:ln w="1270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6200" b="1" kern="1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Ing. Blanka Hvozdová, vedoucí střediska projektů, propagace a dalšího vzdělávání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6200" b="1" kern="100" dirty="0">
              <a:ln w="1270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6200" b="1" kern="100" dirty="0">
              <a:ln w="1270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10100" b="1" kern="1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10100" b="1" kern="1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  <a:hlinkClick r:id="rId2"/>
              </a:rPr>
              <a:t>www.esoz.cz</a:t>
            </a:r>
            <a:endParaRPr lang="cs-CZ" sz="10100" b="1" kern="100" dirty="0">
              <a:ln w="1270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10100" b="1" kern="10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www.esoz-projekty.cz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3200" dirty="0">
              <a:sym typeface="Wingdings" pitchFamily="2" charset="2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3200" dirty="0">
              <a:sym typeface="Wingdings" pitchFamily="2" charset="2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32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dirty="0"/>
          </a:p>
        </p:txBody>
      </p:sp>
      <p:pic>
        <p:nvPicPr>
          <p:cNvPr id="6656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736" y="4509120"/>
            <a:ext cx="1841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55650" y="285750"/>
            <a:ext cx="6624638" cy="1285875"/>
          </a:xfrm>
          <a:noFill/>
          <a:ln w="254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4 - leté obory ukončené maturitní zkouškou</a:t>
            </a:r>
          </a:p>
        </p:txBody>
      </p:sp>
      <p:graphicFrame>
        <p:nvGraphicFramePr>
          <p:cNvPr id="13" name="Zástupný symbol pro obsah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235937"/>
              </p:ext>
            </p:extLst>
          </p:nvPr>
        </p:nvGraphicFramePr>
        <p:xfrm>
          <a:off x="900113" y="1700213"/>
          <a:ext cx="7829550" cy="47730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3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RVP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Kód oboru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ŠVP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Bezpečnostně právní činnost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68-42-M/01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Bezpečnost a ochrana obyvatel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Mechanik elektrotechnik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26-41-M/01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effectLst/>
                        </a:rPr>
                        <a:t>Mechanik elektrotechnik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>
                          <a:effectLst/>
                        </a:rPr>
                        <a:t>(zaměření: Mechanik elektronik, Mechanik elektrotechnických zařízení</a:t>
                      </a:r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Obchodní akademie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63-41-M/02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Obchodní akademie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Obchodní akademie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63-41-M/02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Sportovní management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Požární ochrana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39-08-M/01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Strojník požární techniky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Požární ochrana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39-08-M/01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Technik požární ochrany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Praktická sestra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dirty="0"/>
                        <a:t>53-41-M/03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Praktická</a:t>
                      </a:r>
                      <a:r>
                        <a:rPr lang="cs-CZ" sz="1600" u="none" strike="noStrike" baseline="0" dirty="0">
                          <a:effectLst/>
                        </a:rPr>
                        <a:t> sestra</a:t>
                      </a:r>
                      <a:endParaRPr lang="cs-CZ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Sociální činnost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75-41-M/01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Sociální činnost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87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33" y="426319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84213" y="285750"/>
            <a:ext cx="6696075" cy="1285875"/>
          </a:xfrm>
          <a:noFill/>
          <a:ln w="254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3 - leté obory ukončené výučním listem</a:t>
            </a:r>
          </a:p>
        </p:txBody>
      </p:sp>
      <p:graphicFrame>
        <p:nvGraphicFramePr>
          <p:cNvPr id="19521" name="Group 65"/>
          <p:cNvGraphicFramePr>
            <a:graphicFrameLocks noGrp="1"/>
          </p:cNvGraphicFramePr>
          <p:nvPr>
            <p:ph idx="1"/>
          </p:nvPr>
        </p:nvGraphicFramePr>
        <p:xfrm>
          <a:off x="827088" y="1844675"/>
          <a:ext cx="7726362" cy="49133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5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5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7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RVP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Kód oboru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ŠVP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Elektrikář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26-51-H/01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Elektrikář pro stroje a zařízení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Elektrikář - silnoproud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26-51-H/02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Elektrikář pro rozvodná zařízení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Instalatér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26-52-H/01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Instalatér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Klempíř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23-55-H/01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Klempíř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7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Malíř a lakýrník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39-41-H/01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Lakýrník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Montér suchých staveb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36-66-H/01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Montér suchých staveb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Ošetřovatel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53-41-H/01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Ošetřovatel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Tesař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36-64-H/01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Tesař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Truhlář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33-56-H/01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Truhlář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7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Strojní mechanik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23-51-H/01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Zámečník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7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Zedník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36-67-H/01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Zedník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7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Tesařské práce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36-64-E/01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Tesařské práce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7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Zednické práce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36-67-E/01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Zednické práce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6" marR="9526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307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319" y="474397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6"/>
          <p:cNvSpPr>
            <a:spLocks noGrp="1"/>
          </p:cNvSpPr>
          <p:nvPr>
            <p:ph sz="quarter" idx="4"/>
          </p:nvPr>
        </p:nvSpPr>
        <p:spPr>
          <a:xfrm>
            <a:off x="827088" y="1557339"/>
            <a:ext cx="5184775" cy="151162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cs-CZ" altLang="cs-CZ" sz="2800" b="1" dirty="0"/>
              <a:t>Strojní obory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cs-CZ" altLang="cs-CZ" sz="2800" b="1" dirty="0"/>
              <a:t>Dřevozpracující obory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cs-CZ" altLang="cs-CZ" sz="2800" b="1" dirty="0"/>
              <a:t>Elektrotechnické obory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cs-CZ" altLang="cs-CZ" sz="2800" b="1" dirty="0"/>
              <a:t>Stavební obory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cs-CZ" altLang="cs-CZ" sz="2600" dirty="0"/>
          </a:p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Dílny odborného výcviku</a:t>
            </a: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petra.javorkova\Desktop\Foto kluci\P10101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95" y="3068651"/>
            <a:ext cx="28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2" descr="http://mail.esoz.cz/-.._._.--.._1476112716/webmail/server/download.php?sid=wm-5bba362e37659692076793&amp;class=attachment&amp;fullpath=vaclava.kubesova%40esoz.cz%2FINBOX%2F1180537%2F1.5&amp;resize=1&amp;width=1366&amp;height=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427413"/>
            <a:ext cx="2090737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471379"/>
            <a:ext cx="299561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0" descr="http://mail.esoz.cz/-.._._.--.._1476112716/webmail/server/download.php?sid=wm-5bb6f4c1576e2786712938&amp;class=attachment&amp;fullpath=vaclava.kubesova%40esoz.cz%2FINBOX%2F1119231%2F1.2&amp;resize=1&amp;width=1024&amp;height=8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77" y="4542863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http://mail.esoz.cz/-.._._.--.._1476112716/webmail/server/download.php?sid=wm-5bbcbcaa091e8783994200&amp;class=attachment&amp;fullpath=vaclava.kubesova%40esoz.cz%2FINBOX%2F1182155%2F1.3&amp;resize=1&amp;width=1366&amp;height=7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75" y="4744475"/>
            <a:ext cx="319881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3" descr="http://mail.esoz.cz/-.._._.--.._1476112716/webmail/server/download.php?sid=wm-5bccaeb797cf4928527882&amp;class=attachment&amp;fullpath=vaclava.kubesova%40esoz.cz%2FINBOX%2F1199039%2F1.6&amp;resize=1&amp;width=1366&amp;height=76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r="12805"/>
          <a:stretch/>
        </p:blipFill>
        <p:spPr bwMode="auto">
          <a:xfrm>
            <a:off x="755576" y="3640946"/>
            <a:ext cx="164114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62" y="428650"/>
            <a:ext cx="1288463" cy="8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>
            <a:extLst>
              <a:ext uri="{FF2B5EF4-FFF2-40B4-BE49-F238E27FC236}">
                <a16:creationId xmlns:a16="http://schemas.microsoft.com/office/drawing/2014/main" id="{89EED717-B246-48AF-B5AC-DFE2EE1F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ovéPole 6">
            <a:extLst>
              <a:ext uri="{FF2B5EF4-FFF2-40B4-BE49-F238E27FC236}">
                <a16:creationId xmlns:a16="http://schemas.microsoft.com/office/drawing/2014/main" id="{5C6B48AE-FE7A-4933-BAB3-3B7640085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98500"/>
            <a:ext cx="5521325" cy="1006475"/>
          </a:xfrm>
          <a:prstGeom prst="rect">
            <a:avLst/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 dirty="0">
                <a:latin typeface="+mj-lt"/>
                <a:ea typeface="+mj-ea"/>
                <a:cs typeface="+mj-cs"/>
              </a:rPr>
              <a:t>Odborné učebny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b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6868" name="Obrázek 1">
            <a:extLst>
              <a:ext uri="{FF2B5EF4-FFF2-40B4-BE49-F238E27FC236}">
                <a16:creationId xmlns:a16="http://schemas.microsoft.com/office/drawing/2014/main" id="{5F57C7ED-D908-4125-A0E6-398D0D701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704975"/>
            <a:ext cx="347186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Obrázek 2">
            <a:extLst>
              <a:ext uri="{FF2B5EF4-FFF2-40B4-BE49-F238E27FC236}">
                <a16:creationId xmlns:a16="http://schemas.microsoft.com/office/drawing/2014/main" id="{AB72503A-6C8F-4521-9D35-CF6DA2645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2" y="1704975"/>
            <a:ext cx="3629026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Obrázek 4">
            <a:extLst>
              <a:ext uri="{FF2B5EF4-FFF2-40B4-BE49-F238E27FC236}">
                <a16:creationId xmlns:a16="http://schemas.microsoft.com/office/drawing/2014/main" id="{B89C9B9B-5765-4702-A03E-13FB87355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01" y="4425437"/>
            <a:ext cx="3384500" cy="225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Obrázek 5">
            <a:extLst>
              <a:ext uri="{FF2B5EF4-FFF2-40B4-BE49-F238E27FC236}">
                <a16:creationId xmlns:a16="http://schemas.microsoft.com/office/drawing/2014/main" id="{769B6EA7-21D1-4DFD-BA2D-9FF311322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4387444"/>
            <a:ext cx="3262313" cy="217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9" descr="esoz_cb">
            <a:extLst>
              <a:ext uri="{FF2B5EF4-FFF2-40B4-BE49-F238E27FC236}">
                <a16:creationId xmlns:a16="http://schemas.microsoft.com/office/drawing/2014/main" id="{D3D85345-CEC4-4E37-8161-B63913AF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511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>
            <a:extLst>
              <a:ext uri="{FF2B5EF4-FFF2-40B4-BE49-F238E27FC236}">
                <a16:creationId xmlns:a16="http://schemas.microsoft.com/office/drawing/2014/main" id="{50D78DF5-C6E3-4D0C-B860-B73C91591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ovéPole 6">
            <a:extLst>
              <a:ext uri="{FF2B5EF4-FFF2-40B4-BE49-F238E27FC236}">
                <a16:creationId xmlns:a16="http://schemas.microsoft.com/office/drawing/2014/main" id="{890A6519-38DD-444D-A17E-0449A996D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41830"/>
            <a:ext cx="5579715" cy="584200"/>
          </a:xfrm>
          <a:prstGeom prst="rect">
            <a:avLst/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 dirty="0">
                <a:latin typeface="+mj-lt"/>
                <a:ea typeface="+mj-ea"/>
                <a:cs typeface="+mj-cs"/>
              </a:rPr>
              <a:t>Pomůcky pro výuku</a:t>
            </a:r>
          </a:p>
        </p:txBody>
      </p:sp>
      <p:pic>
        <p:nvPicPr>
          <p:cNvPr id="38916" name="Obrázek 3">
            <a:extLst>
              <a:ext uri="{FF2B5EF4-FFF2-40B4-BE49-F238E27FC236}">
                <a16:creationId xmlns:a16="http://schemas.microsoft.com/office/drawing/2014/main" id="{C150A1DB-BD4C-4A23-BF40-6D0A34641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38250"/>
            <a:ext cx="310673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Obrázek 10">
            <a:extLst>
              <a:ext uri="{FF2B5EF4-FFF2-40B4-BE49-F238E27FC236}">
                <a16:creationId xmlns:a16="http://schemas.microsoft.com/office/drawing/2014/main" id="{CBCF18EE-6B75-4082-8C50-1A6E71908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3994150"/>
            <a:ext cx="33480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Obrázek 9">
            <a:extLst>
              <a:ext uri="{FF2B5EF4-FFF2-40B4-BE49-F238E27FC236}">
                <a16:creationId xmlns:a16="http://schemas.microsoft.com/office/drawing/2014/main" id="{86BD652F-6102-4709-980C-97E5B1FF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31892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esoz_cb">
            <a:extLst>
              <a:ext uri="{FF2B5EF4-FFF2-40B4-BE49-F238E27FC236}">
                <a16:creationId xmlns:a16="http://schemas.microsoft.com/office/drawing/2014/main" id="{4B5BB397-2FD3-4E62-A715-B1972BA76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511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>
            <a:extLst>
              <a:ext uri="{FF2B5EF4-FFF2-40B4-BE49-F238E27FC236}">
                <a16:creationId xmlns:a16="http://schemas.microsoft.com/office/drawing/2014/main" id="{E35F9888-3447-434B-A21F-62CF1131B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Obrázek 3">
            <a:extLst>
              <a:ext uri="{FF2B5EF4-FFF2-40B4-BE49-F238E27FC236}">
                <a16:creationId xmlns:a16="http://schemas.microsoft.com/office/drawing/2014/main" id="{2C82B416-F1B8-4D0B-BCA3-39A1DD9EF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736600"/>
            <a:ext cx="349726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Obrázek 7">
            <a:extLst>
              <a:ext uri="{FF2B5EF4-FFF2-40B4-BE49-F238E27FC236}">
                <a16:creationId xmlns:a16="http://schemas.microsoft.com/office/drawing/2014/main" id="{3A596370-C469-4EEE-8A65-F15C86239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2805113"/>
            <a:ext cx="306705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Obrázek 9">
            <a:extLst>
              <a:ext uri="{FF2B5EF4-FFF2-40B4-BE49-F238E27FC236}">
                <a16:creationId xmlns:a16="http://schemas.microsoft.com/office/drawing/2014/main" id="{2D011DA9-8D39-424D-990E-7B5D0BBBE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08500"/>
            <a:ext cx="24590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Obrázek 10">
            <a:extLst>
              <a:ext uri="{FF2B5EF4-FFF2-40B4-BE49-F238E27FC236}">
                <a16:creationId xmlns:a16="http://schemas.microsoft.com/office/drawing/2014/main" id="{6FB82217-EF8F-4303-AE48-8BD40AFD1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2060575"/>
            <a:ext cx="23241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Obrázek 11">
            <a:extLst>
              <a:ext uri="{FF2B5EF4-FFF2-40B4-BE49-F238E27FC236}">
                <a16:creationId xmlns:a16="http://schemas.microsoft.com/office/drawing/2014/main" id="{439574DA-6BBB-45A9-B7F5-7EB34C0BA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60450"/>
            <a:ext cx="21288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Obrázek 2">
            <a:extLst>
              <a:ext uri="{FF2B5EF4-FFF2-40B4-BE49-F238E27FC236}">
                <a16:creationId xmlns:a16="http://schemas.microsoft.com/office/drawing/2014/main" id="{67E8D4C2-8AC0-463F-B7DD-0FF09B17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408488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1" descr="esoz_cb">
            <a:extLst>
              <a:ext uri="{FF2B5EF4-FFF2-40B4-BE49-F238E27FC236}">
                <a16:creationId xmlns:a16="http://schemas.microsoft.com/office/drawing/2014/main" id="{7715F387-1441-4A00-B0A6-5EB6C267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511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>
            <a:extLst>
              <a:ext uri="{FF2B5EF4-FFF2-40B4-BE49-F238E27FC236}">
                <a16:creationId xmlns:a16="http://schemas.microsoft.com/office/drawing/2014/main" id="{72913BC6-0239-4FFC-A330-728B8664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649288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5FBA31B-2872-475F-AADC-1BE24729822C}"/>
              </a:ext>
            </a:extLst>
          </p:cNvPr>
          <p:cNvSpPr txBox="1"/>
          <p:nvPr/>
        </p:nvSpPr>
        <p:spPr>
          <a:xfrm>
            <a:off x="2051720" y="508496"/>
            <a:ext cx="444673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4400" dirty="0">
                <a:latin typeface="+mj-lt"/>
                <a:ea typeface="+mj-ea"/>
                <a:cs typeface="+mj-cs"/>
              </a:rPr>
              <a:t>Laboratoře měření</a:t>
            </a:r>
          </a:p>
        </p:txBody>
      </p:sp>
      <p:pic>
        <p:nvPicPr>
          <p:cNvPr id="40964" name="Picture 10" descr="esoz_cb">
            <a:extLst>
              <a:ext uri="{FF2B5EF4-FFF2-40B4-BE49-F238E27FC236}">
                <a16:creationId xmlns:a16="http://schemas.microsoft.com/office/drawing/2014/main" id="{F8E5B9D7-1F0E-4756-897F-6EED9B6C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511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3" descr="IMG_20190410_114241_2">
            <a:extLst>
              <a:ext uri="{FF2B5EF4-FFF2-40B4-BE49-F238E27FC236}">
                <a16:creationId xmlns:a16="http://schemas.microsoft.com/office/drawing/2014/main" id="{78935E92-E20E-4897-85DF-880229838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12875"/>
            <a:ext cx="3470275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Obrázek 2">
            <a:extLst>
              <a:ext uri="{FF2B5EF4-FFF2-40B4-BE49-F238E27FC236}">
                <a16:creationId xmlns:a16="http://schemas.microsoft.com/office/drawing/2014/main" id="{1D38521C-3114-4AD4-ABAF-59823A5D3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381125"/>
            <a:ext cx="3900487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Obrázek 4">
            <a:extLst>
              <a:ext uri="{FF2B5EF4-FFF2-40B4-BE49-F238E27FC236}">
                <a16:creationId xmlns:a16="http://schemas.microsoft.com/office/drawing/2014/main" id="{8C61EEAC-30BC-41A3-A92C-D42CE016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67163"/>
            <a:ext cx="390048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1683</TotalTime>
  <Words>773</Words>
  <Application>Microsoft Office PowerPoint</Application>
  <PresentationFormat>Předvádění na obrazovce (4:3)</PresentationFormat>
  <Paragraphs>279</Paragraphs>
  <Slides>27</Slides>
  <Notes>17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8" baseType="lpstr">
      <vt:lpstr>SimSun</vt:lpstr>
      <vt:lpstr>Arial</vt:lpstr>
      <vt:lpstr>Calibri</vt:lpstr>
      <vt:lpstr>Comic Sans MS</vt:lpstr>
      <vt:lpstr>Courier New</vt:lpstr>
      <vt:lpstr>Times New Roman</vt:lpstr>
      <vt:lpstr>TimesNewRomanPS-BoldMT</vt:lpstr>
      <vt:lpstr>TimesNewRomanPSMT</vt:lpstr>
      <vt:lpstr>Wingdings</vt:lpstr>
      <vt:lpstr>Motiv sady Office</vt:lpstr>
      <vt:lpstr>Rastrový obrázek</vt:lpstr>
      <vt:lpstr>Prezentace aplikace PowerPoint</vt:lpstr>
      <vt:lpstr>Pracoviště</vt:lpstr>
      <vt:lpstr>4 - leté obory ukončené maturitní zkouškou</vt:lpstr>
      <vt:lpstr>3 - leté obory ukončené výučním listem</vt:lpstr>
      <vt:lpstr>Dílny odborného výcviku</vt:lpstr>
      <vt:lpstr>Prezentace aplikace PowerPoint</vt:lpstr>
      <vt:lpstr>Prezentace aplikace PowerPoint</vt:lpstr>
      <vt:lpstr>Prezentace aplikace PowerPoint</vt:lpstr>
      <vt:lpstr>Prezentace aplikace PowerPoint</vt:lpstr>
      <vt:lpstr>Podpora celoživotního vzdělávání</vt:lpstr>
      <vt:lpstr>Součást vzdělávání i nabídka pro veřejnost</vt:lpstr>
      <vt:lpstr>Mateřské školy</vt:lpstr>
      <vt:lpstr>Základní školy</vt:lpstr>
      <vt:lpstr>Prezentace aplikace PowerPoint</vt:lpstr>
      <vt:lpstr>Prezentace aplikace PowerPoint</vt:lpstr>
      <vt:lpstr>Prezentace aplikace PowerPoint</vt:lpstr>
      <vt:lpstr>Zázemí pro žáky</vt:lpstr>
      <vt:lpstr>Prezentace aplikace PowerPoint</vt:lpstr>
      <vt:lpstr>Prezentace aplikace PowerPoint</vt:lpstr>
      <vt:lpstr>Partneři školy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POZVÁNKA</vt:lpstr>
      <vt:lpstr>Prezentace aplikace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Valued Acer Customer</dc:creator>
  <cp:lastModifiedBy>Blanka Hvozdová</cp:lastModifiedBy>
  <cp:revision>208</cp:revision>
  <dcterms:created xsi:type="dcterms:W3CDTF">2015-09-30T10:18:54Z</dcterms:created>
  <dcterms:modified xsi:type="dcterms:W3CDTF">2020-03-02T09:53:25Z</dcterms:modified>
</cp:coreProperties>
</file>