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5" r:id="rId2"/>
    <p:sldId id="262" r:id="rId3"/>
    <p:sldId id="283" r:id="rId4"/>
    <p:sldId id="294" r:id="rId5"/>
    <p:sldId id="286" r:id="rId6"/>
    <p:sldId id="258" r:id="rId7"/>
    <p:sldId id="289" r:id="rId8"/>
    <p:sldId id="290" r:id="rId9"/>
    <p:sldId id="288" r:id="rId10"/>
    <p:sldId id="291" r:id="rId11"/>
    <p:sldId id="287" r:id="rId12"/>
    <p:sldId id="271" r:id="rId13"/>
    <p:sldId id="278" r:id="rId14"/>
    <p:sldId id="285" r:id="rId15"/>
    <p:sldId id="292" r:id="rId16"/>
    <p:sldId id="293" r:id="rId17"/>
    <p:sldId id="264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BF"/>
    <a:srgbClr val="3887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7" autoAdjust="0"/>
    <p:restoredTop sz="93825" autoAdjust="0"/>
  </p:normalViewPr>
  <p:slideViewPr>
    <p:cSldViewPr>
      <p:cViewPr>
        <p:scale>
          <a:sx n="63" d="100"/>
          <a:sy n="63" d="100"/>
        </p:scale>
        <p:origin x="-1120" y="-8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5" d="100"/>
        <a:sy n="85" d="100"/>
      </p:scale>
      <p:origin x="0" y="1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E4A-4233-A103-DA00FDCAD888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E4A-4233-A103-DA00FDCAD888}"/>
              </c:ext>
            </c:extLst>
          </c:dPt>
          <c:dPt>
            <c:idx val="2"/>
            <c:bubble3D val="0"/>
            <c:spPr>
              <a:solidFill>
                <a:srgbClr val="BC002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E4A-4233-A103-DA00FDCAD888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E4A-4233-A103-DA00FDCAD888}"/>
              </c:ext>
            </c:extLst>
          </c:dPt>
          <c:dPt>
            <c:idx val="4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E4A-4233-A103-DA00FDCAD888}"/>
              </c:ext>
            </c:extLst>
          </c:dPt>
          <c:dPt>
            <c:idx val="5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E4A-4233-A103-DA00FDCAD888}"/>
              </c:ext>
            </c:extLst>
          </c:dPt>
          <c:dLbls>
            <c:dLbl>
              <c:idx val="0"/>
              <c:layout>
                <c:manualLayout>
                  <c:x val="-0.161558691703041"/>
                  <c:y val="0.11774215909702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4A-4233-A103-DA00FDCAD888}"/>
                </c:ext>
              </c:extLst>
            </c:dLbl>
            <c:dLbl>
              <c:idx val="1"/>
              <c:layout>
                <c:manualLayout>
                  <c:x val="-0.130379556412639"/>
                  <c:y val="-0.1589048229588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4A-4233-A103-DA00FDCAD888}"/>
                </c:ext>
              </c:extLst>
            </c:dLbl>
            <c:dLbl>
              <c:idx val="2"/>
              <c:layout>
                <c:manualLayout>
                  <c:x val="0.148961761161472"/>
                  <c:y val="-0.12932434120144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4A-4233-A103-DA00FDCAD888}"/>
                </c:ext>
              </c:extLst>
            </c:dLbl>
            <c:dLbl>
              <c:idx val="3"/>
              <c:layout>
                <c:manualLayout>
                  <c:x val="0.15598868047978"/>
                  <c:y val="0.067385418492763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E4A-4233-A103-DA00FDCAD888}"/>
                </c:ext>
              </c:extLst>
            </c:dLbl>
            <c:dLbl>
              <c:idx val="4"/>
              <c:layout>
                <c:manualLayout>
                  <c:x val="0.0799137108630332"/>
                  <c:y val="0.074527105296626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4A-4233-A103-DA00FDCAD888}"/>
                </c:ext>
              </c:extLst>
            </c:dLbl>
            <c:dLbl>
              <c:idx val="5"/>
              <c:layout>
                <c:manualLayout>
                  <c:x val="0.0468412460772644"/>
                  <c:y val="0.059585763832793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E4A-4233-A103-DA00FDCAD8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w Cen MT" panose="020B0602020104020603" pitchFamily="34" charset="-18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List1!$A$2:$A$7</c:f>
              <c:strCache>
                <c:ptCount val="6"/>
                <c:pt idx="0">
                  <c:v>do 18 let</c:v>
                </c:pt>
                <c:pt idx="1">
                  <c:v>18-30 let</c:v>
                </c:pt>
                <c:pt idx="2">
                  <c:v>31-45 let</c:v>
                </c:pt>
                <c:pt idx="3">
                  <c:v>46-60 let</c:v>
                </c:pt>
                <c:pt idx="4">
                  <c:v>61 a více</c:v>
                </c:pt>
                <c:pt idx="5">
                  <c:v>Nezadáno </c:v>
                </c:pt>
              </c:strCache>
            </c:strRef>
          </c:cat>
          <c:val>
            <c:numRef>
              <c:f>List1!$B$2:$B$7</c:f>
              <c:numCache>
                <c:formatCode>0%</c:formatCode>
                <c:ptCount val="6"/>
                <c:pt idx="0">
                  <c:v>0.29</c:v>
                </c:pt>
                <c:pt idx="1">
                  <c:v>0.23</c:v>
                </c:pt>
                <c:pt idx="2">
                  <c:v>0.23</c:v>
                </c:pt>
                <c:pt idx="3">
                  <c:v>0.15</c:v>
                </c:pt>
                <c:pt idx="4">
                  <c:v>0.05</c:v>
                </c:pt>
                <c:pt idx="5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4A-4233-A103-DA00FDCAD8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accent1">
            <a:lumMod val="7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-18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rgbClr val="BC002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C-4FFB-A6D8-43AD5DE7E42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C-4FFB-A6D8-43AD5DE7E42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C-4FFB-A6D8-43AD5DE7E42C}"/>
              </c:ext>
            </c:extLst>
          </c:dPt>
          <c:dLbls>
            <c:dLbl>
              <c:idx val="0"/>
              <c:layout>
                <c:manualLayout>
                  <c:x val="-0.212927706533716"/>
                  <c:y val="-0.1052815757933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Tw Cen MT" panose="020B0602020104020603" pitchFamily="34" charset="-18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611478565766461"/>
                      <c:h val="8.03593291596553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B1C-4FFB-A6D8-43AD5DE7E42C}"/>
                </c:ext>
              </c:extLst>
            </c:dLbl>
            <c:dLbl>
              <c:idx val="1"/>
              <c:layout>
                <c:manualLayout>
                  <c:x val="0.215882788921916"/>
                  <c:y val="0.030571059802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1C-4FFB-A6D8-43AD5DE7E42C}"/>
                </c:ext>
              </c:extLst>
            </c:dLbl>
            <c:dLbl>
              <c:idx val="2"/>
              <c:layout>
                <c:manualLayout>
                  <c:x val="0.0402012835315272"/>
                  <c:y val="0.067801119746789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1C-4FFB-A6D8-43AD5DE7E4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w Cen MT" panose="020B0602020104020603" pitchFamily="34" charset="-18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ŽENY</c:v>
                </c:pt>
                <c:pt idx="1">
                  <c:v>MUŽI</c:v>
                </c:pt>
                <c:pt idx="2">
                  <c:v>NEZADÁNO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834.0</c:v>
                </c:pt>
                <c:pt idx="1">
                  <c:v>475.0</c:v>
                </c:pt>
                <c:pt idx="2">
                  <c:v>70.0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AB1C-4FFB-A6D8-43AD5DE7E42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accent1">
            <a:lumMod val="7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-18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rgbClr val="BC002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82-46F0-BB54-B99D10C4078E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82-46F0-BB54-B99D10C4078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182-46F0-BB54-B99D10C4078E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7D5-4C64-A7F0-E03B2888202F}"/>
              </c:ext>
            </c:extLst>
          </c:dPt>
          <c:dPt>
            <c:idx val="4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D5-4C64-A7F0-E03B2888202F}"/>
              </c:ext>
            </c:extLst>
          </c:dPt>
          <c:dLbls>
            <c:dLbl>
              <c:idx val="0"/>
              <c:layout>
                <c:manualLayout>
                  <c:x val="-0.14516353169374"/>
                  <c:y val="-0.20963071219480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82-46F0-BB54-B99D10C4078E}"/>
                </c:ext>
              </c:extLst>
            </c:dLbl>
            <c:dLbl>
              <c:idx val="1"/>
              <c:layout>
                <c:manualLayout>
                  <c:x val="0.155083819548911"/>
                  <c:y val="0.042846448214543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82-46F0-BB54-B99D10C4078E}"/>
                </c:ext>
              </c:extLst>
            </c:dLbl>
            <c:dLbl>
              <c:idx val="2"/>
              <c:layout>
                <c:manualLayout>
                  <c:x val="0.090753708649001"/>
                  <c:y val="0.15786532584772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182-46F0-BB54-B99D10C4078E}"/>
                </c:ext>
              </c:extLst>
            </c:dLbl>
            <c:dLbl>
              <c:idx val="3"/>
              <c:layout>
                <c:manualLayout>
                  <c:x val="0.0163646688097727"/>
                  <c:y val="0.05191312855119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D5-4C64-A7F0-E03B2888202F}"/>
                </c:ext>
              </c:extLst>
            </c:dLbl>
            <c:dLbl>
              <c:idx val="4"/>
              <c:layout>
                <c:manualLayout>
                  <c:x val="0.0667368942064871"/>
                  <c:y val="0.050765285273028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D5-4C64-A7F0-E03B288820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w Cen MT" panose="020B0602020104020603" pitchFamily="34" charset="-18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List1!$A$2:$A$6</c:f>
              <c:numCache>
                <c:formatCode>General</c:formatCode>
                <c:ptCount val="5"/>
              </c:numCache>
            </c:numRef>
          </c:cat>
          <c:val>
            <c:numRef>
              <c:f>List1!$B$2:$B$6</c:f>
              <c:numCache>
                <c:formatCode>General</c:formatCode>
                <c:ptCount val="5"/>
                <c:pt idx="0">
                  <c:v>948.0</c:v>
                </c:pt>
                <c:pt idx="1">
                  <c:v>244.0</c:v>
                </c:pt>
                <c:pt idx="2">
                  <c:v>157.0</c:v>
                </c:pt>
                <c:pt idx="3">
                  <c:v>17.0</c:v>
                </c:pt>
                <c:pt idx="4">
                  <c:v>13.0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182-46F0-BB54-B99D10C4078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81320-28DC-485E-A308-9AAD4706A3CA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A5691-0444-4067-9FE9-4DD3C3F6DF4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11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1F2EA-0EB4-4FEA-A86B-7D6AD1AEDB0D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7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1F2EA-0EB4-4FEA-A86B-7D6AD1AEDB0D}" type="slidenum">
              <a:rPr lang="cs-CZ" smtClean="0">
                <a:solidFill>
                  <a:prstClr val="black"/>
                </a:solidFill>
              </a:rPr>
              <a:pPr/>
              <a:t>8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7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73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76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625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69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942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6979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41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772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830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793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6795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7AAB0-73F4-4472-9214-64CA5DE64555}" type="datetimeFigureOut">
              <a:rPr lang="cs-CZ" smtClean="0"/>
              <a:t>03/03/20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0A6E1-504B-4D1D-8B0B-4FC39BD9FD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56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chart" Target="../charts/chart2.xml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UUAIN9Kzgs&amp;feature=youtu.be" TargetMode="External"/><Relationship Id="rId4" Type="http://schemas.openxmlformats.org/officeDocument/2006/relationships/hyperlink" Target="https://www.youtube.com/watch?v=HObP3WXwxyg&amp;feature=youtu.be" TargetMode="External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1334nsVBEH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microsoft.com/office/2007/relationships/hdphoto" Target="../media/hdphoto1.wdp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547" y="721490"/>
            <a:ext cx="2832906" cy="2832906"/>
          </a:xfrm>
          <a:prstGeom prst="rect">
            <a:avLst/>
          </a:prstGeom>
        </p:spPr>
      </p:pic>
      <p:sp>
        <p:nvSpPr>
          <p:cNvPr id="10" name="TextovéPole 5"/>
          <p:cNvSpPr txBox="1"/>
          <p:nvPr/>
        </p:nvSpPr>
        <p:spPr>
          <a:xfrm>
            <a:off x="0" y="4532347"/>
            <a:ext cx="9144000" cy="9848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cs-CZ" sz="1000" b="1" dirty="0" smtClean="0">
              <a:solidFill>
                <a:srgbClr val="3887D2"/>
              </a:solidFill>
            </a:endParaRPr>
          </a:p>
          <a:p>
            <a:pPr algn="ctr"/>
            <a:r>
              <a:rPr lang="cs-CZ" sz="3600" b="1" dirty="0" smtClean="0">
                <a:solidFill>
                  <a:srgbClr val="007CBF"/>
                </a:solidFill>
              </a:rPr>
              <a:t>Snadný </a:t>
            </a:r>
            <a:r>
              <a:rPr lang="cs-CZ" sz="3600" b="1" dirty="0">
                <a:solidFill>
                  <a:srgbClr val="007CBF"/>
                </a:solidFill>
              </a:rPr>
              <a:t>způsob jak zlepšit Česko!</a:t>
            </a:r>
          </a:p>
          <a:p>
            <a:pPr algn="ctr"/>
            <a:endParaRPr lang="cs-CZ" sz="1200" b="1" dirty="0" smtClean="0">
              <a:solidFill>
                <a:srgbClr val="3887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0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495468" y="455773"/>
            <a:ext cx="5397011" cy="258532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cs-CZ" sz="5400" b="1" dirty="0" smtClean="0">
                <a:solidFill>
                  <a:srgbClr val="C00000"/>
                </a:solidFill>
              </a:rPr>
              <a:t>„práce v hodnotě </a:t>
            </a:r>
            <a:r>
              <a:rPr lang="en-US" sz="5400" b="1" dirty="0" smtClean="0">
                <a:solidFill>
                  <a:srgbClr val="C00000"/>
                </a:solidFill>
              </a:rPr>
              <a:t>420</a:t>
            </a:r>
            <a:r>
              <a:rPr lang="cs-CZ" sz="5400" b="1" dirty="0" smtClean="0">
                <a:solidFill>
                  <a:srgbClr val="C00000"/>
                </a:solidFill>
              </a:rPr>
              <a:t> 000 Kč</a:t>
            </a:r>
            <a:br>
              <a:rPr lang="cs-CZ" sz="5400" b="1" dirty="0" smtClean="0">
                <a:solidFill>
                  <a:srgbClr val="C00000"/>
                </a:solidFill>
              </a:rPr>
            </a:br>
            <a:r>
              <a:rPr lang="en-US" sz="5400" b="1" dirty="0" err="1" smtClean="0">
                <a:solidFill>
                  <a:srgbClr val="C00000"/>
                </a:solidFill>
              </a:rPr>
              <a:t>za</a:t>
            </a:r>
            <a:r>
              <a:rPr lang="en-US" sz="5400" b="1" dirty="0" smtClean="0">
                <a:solidFill>
                  <a:srgbClr val="C00000"/>
                </a:solidFill>
              </a:rPr>
              <a:t> 55</a:t>
            </a:r>
            <a:r>
              <a:rPr lang="cs-CZ" sz="5400" b="1" dirty="0" smtClean="0">
                <a:solidFill>
                  <a:srgbClr val="C00000"/>
                </a:solidFill>
              </a:rPr>
              <a:t> 000 </a:t>
            </a:r>
            <a:r>
              <a:rPr lang="en-US" sz="5400" b="1" dirty="0" err="1" smtClean="0">
                <a:solidFill>
                  <a:srgbClr val="C00000"/>
                </a:solidFill>
              </a:rPr>
              <a:t>Kč</a:t>
            </a:r>
            <a:r>
              <a:rPr lang="cs-CZ" sz="5400" b="1" dirty="0" smtClean="0">
                <a:solidFill>
                  <a:srgbClr val="C00000"/>
                </a:solidFill>
              </a:rPr>
              <a:t>“</a:t>
            </a:r>
            <a:endParaRPr lang="cs-CZ" sz="4800" b="1" dirty="0">
              <a:solidFill>
                <a:srgbClr val="C0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627210" y="-233883"/>
            <a:ext cx="202224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/>
              <a:t>#</a:t>
            </a:r>
            <a:endParaRPr lang="cs-CZ" sz="25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53136"/>
            <a:ext cx="2071396" cy="20713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29" y="4653136"/>
            <a:ext cx="2071396" cy="207139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13" y="4653136"/>
            <a:ext cx="2071396" cy="207139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83568" y="6309320"/>
            <a:ext cx="1584176" cy="57888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firma</a:t>
            </a:r>
            <a:endParaRPr lang="cs-CZ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749939" y="6309320"/>
            <a:ext cx="1584176" cy="57888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občan</a:t>
            </a:r>
            <a:endParaRPr lang="cs-CZ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788723" y="6279118"/>
            <a:ext cx="1584176" cy="57888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město</a:t>
            </a:r>
            <a:endParaRPr lang="cs-CZ" sz="28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01433" y="3434492"/>
            <a:ext cx="248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#</a:t>
            </a:r>
            <a:r>
              <a:rPr lang="cs-CZ" sz="2400" b="1" dirty="0" err="1" smtClean="0"/>
              <a:t>uspora</a:t>
            </a:r>
            <a:endParaRPr lang="cs-CZ" sz="2400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551516" y="3969901"/>
            <a:ext cx="263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#</a:t>
            </a:r>
            <a:r>
              <a:rPr lang="cs-CZ" sz="3200" b="1" dirty="0" err="1" smtClean="0"/>
              <a:t>vylouceni</a:t>
            </a:r>
            <a:endParaRPr lang="cs-CZ" sz="3200" b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24669" y="2942079"/>
            <a:ext cx="22311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#</a:t>
            </a:r>
            <a:r>
              <a:rPr lang="cs-CZ" sz="3200" b="1" dirty="0" err="1" smtClean="0"/>
              <a:t>jdetovidet</a:t>
            </a:r>
            <a:endParaRPr lang="cs-CZ" sz="32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5722418" y="3988519"/>
            <a:ext cx="2894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#</a:t>
            </a:r>
            <a:r>
              <a:rPr lang="cs-CZ" sz="3600" b="1" dirty="0" err="1" smtClean="0"/>
              <a:t>impact</a:t>
            </a:r>
            <a:endParaRPr lang="cs-CZ" sz="3600" b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2387351" y="4797152"/>
            <a:ext cx="13205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#</a:t>
            </a:r>
            <a:r>
              <a:rPr lang="cs-CZ" sz="3200" b="1" dirty="0" err="1" smtClean="0"/>
              <a:t>prace</a:t>
            </a:r>
            <a:endParaRPr lang="cs-CZ" sz="32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90799" y="3929196"/>
            <a:ext cx="187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#</a:t>
            </a:r>
            <a:r>
              <a:rPr lang="cs-CZ" sz="2400" b="1" dirty="0" err="1" smtClean="0"/>
              <a:t>zelen</a:t>
            </a:r>
            <a:endParaRPr lang="cs-CZ" sz="24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288719" y="5151180"/>
            <a:ext cx="248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#odpadky</a:t>
            </a:r>
            <a:endParaRPr lang="cs-CZ" sz="2400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2253655" y="3504203"/>
            <a:ext cx="2483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#komunita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53453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41261" y="875854"/>
            <a:ext cx="8688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 </a:t>
            </a:r>
            <a:endParaRPr lang="cs-CZ" dirty="0"/>
          </a:p>
          <a:p>
            <a:pPr algn="r"/>
            <a:endParaRPr lang="cs-CZ" b="1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61" y="949388"/>
            <a:ext cx="2904088" cy="257746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413" y="921928"/>
            <a:ext cx="2617136" cy="261194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614" y="921928"/>
            <a:ext cx="2966829" cy="263238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61" y="3731742"/>
            <a:ext cx="2904087" cy="25767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5414" y="3731742"/>
            <a:ext cx="2910935" cy="257671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7668" y="5220642"/>
            <a:ext cx="1269657" cy="1087817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6194499" y="3921002"/>
            <a:ext cx="26349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„Pojďte do toho s námi.“</a:t>
            </a:r>
          </a:p>
          <a:p>
            <a:pPr algn="r"/>
            <a:endParaRPr lang="cs-CZ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r"/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„Společně splníme sen, </a:t>
            </a:r>
          </a:p>
          <a:p>
            <a:pPr algn="r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cs-CZ" b="1" dirty="0" smtClean="0">
                <a:solidFill>
                  <a:schemeClr val="accent5">
                    <a:lumMod val="75000"/>
                  </a:schemeClr>
                </a:solidFill>
              </a:rPr>
              <a:t>am, kde je to třeba.“</a:t>
            </a:r>
            <a:endParaRPr lang="cs-CZ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91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nímek obrazovky 2020-03-03 v 7.10.3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75" r="-19075"/>
          <a:stretch>
            <a:fillRect/>
          </a:stretch>
        </p:blipFill>
        <p:spPr>
          <a:xfrm>
            <a:off x="-468560" y="980728"/>
            <a:ext cx="10198970" cy="5609040"/>
          </a:xfrm>
        </p:spPr>
      </p:pic>
    </p:spTree>
    <p:extLst>
      <p:ext uri="{BB962C8B-B14F-4D97-AF65-F5344CB8AC3E}">
        <p14:creationId xmlns:p14="http://schemas.microsoft.com/office/powerpoint/2010/main" val="91906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onika\Desktop\2017 02 14 Lepší místo Lepší škola Michle Arkády foto Michal Dědič JPG MAX\_MG_9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437"/>
            <a:ext cx="678960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onika\Desktop\2017 02 14 Lepší místo Lepší škola Michle Arkády foto Michal Dědič JPG MAX\_MG_9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t="3999" r="9380"/>
          <a:stretch/>
        </p:blipFill>
        <p:spPr bwMode="auto">
          <a:xfrm>
            <a:off x="4517362" y="-27384"/>
            <a:ext cx="4741334" cy="410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Monika\Desktop\2017 02 14 Lepší místo Lepší škola Michle Arkády foto Michal Dědič JPG MAX\_MG_9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713" y="3501008"/>
            <a:ext cx="5034966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Monika\Desktop\2017 02 14 Lepší místo Lepší škola Michle Arkády foto Michal Dědič JPG MAX\_MG_89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185" y="3501009"/>
            <a:ext cx="5354735" cy="356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63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onika\Desktop\fotky\fotky_dobro_soused\DSC_0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098" y="1708848"/>
            <a:ext cx="5617902" cy="373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/>
          <p:nvPr/>
        </p:nvSpPr>
        <p:spPr>
          <a:xfrm>
            <a:off x="401338" y="404664"/>
            <a:ext cx="8635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007CBF"/>
                </a:solidFill>
              </a:rPr>
              <a:t>#</a:t>
            </a:r>
            <a:r>
              <a:rPr lang="cs-CZ" sz="4400" b="1" dirty="0" err="1" smtClean="0">
                <a:solidFill>
                  <a:srgbClr val="007CBF"/>
                </a:solidFill>
              </a:rPr>
              <a:t>dobrysoused</a:t>
            </a:r>
            <a:endParaRPr lang="cs-CZ" sz="4400" b="1" dirty="0" smtClean="0">
              <a:solidFill>
                <a:srgbClr val="007CBF"/>
              </a:solidFill>
            </a:endParaRPr>
          </a:p>
          <a:p>
            <a:r>
              <a:rPr lang="cs-CZ" sz="3600" b="1" dirty="0" err="1" smtClean="0">
                <a:solidFill>
                  <a:srgbClr val="007CBF"/>
                </a:solidFill>
              </a:rPr>
              <a:t>Dobrovolničíme</a:t>
            </a:r>
            <a:r>
              <a:rPr lang="cs-CZ" sz="3600" b="1" dirty="0" smtClean="0">
                <a:solidFill>
                  <a:srgbClr val="007CBF"/>
                </a:solidFill>
              </a:rPr>
              <a:t> aneb Pomáháme i rukama.</a:t>
            </a:r>
            <a:endParaRPr lang="cs-CZ" sz="3600" b="1" dirty="0">
              <a:solidFill>
                <a:srgbClr val="007CBF"/>
              </a:solidFill>
            </a:endParaRPr>
          </a:p>
        </p:txBody>
      </p:sp>
      <p:pic>
        <p:nvPicPr>
          <p:cNvPr id="4099" name="Picture 3" descr="C:\Users\Monika\Desktop\fotky\fotky_dobro_soused\DSC_0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27588" y="2627917"/>
            <a:ext cx="5472754" cy="363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Monika\Desktop\fotky\fotky_dobro_soused\DSC_0917-10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1" r="2103" b="4858"/>
          <a:stretch/>
        </p:blipFill>
        <p:spPr bwMode="auto">
          <a:xfrm>
            <a:off x="3526098" y="4736884"/>
            <a:ext cx="4300117" cy="249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Monika\Desktop\fotky\fotky_dobro_soused\DSC_0891-10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81724" y="5213654"/>
            <a:ext cx="2050544" cy="136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50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4F755C2-6FE4-48E2-A34A-AB816104F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4437112"/>
            <a:ext cx="4993372" cy="1224136"/>
          </a:xfrm>
        </p:spPr>
        <p:txBody>
          <a:bodyPr>
            <a:normAutofit fontScale="90000"/>
          </a:bodyPr>
          <a:lstStyle/>
          <a:p>
            <a:r>
              <a:rPr lang="cs-CZ" sz="5400" b="1" dirty="0">
                <a:solidFill>
                  <a:schemeClr val="tx1"/>
                </a:solidFill>
                <a:latin typeface="Tw Cen MT" panose="020B0602020104020603" pitchFamily="34" charset="-18"/>
              </a:rPr>
              <a:t>VEŘEJNÉ HLASOVÁNÍ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1005CBA5-908D-444E-BA02-94206912E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3498" y="5918771"/>
            <a:ext cx="4490242" cy="597100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cs-CZ" sz="2800" dirty="0">
                <a:solidFill>
                  <a:schemeClr val="tx1"/>
                </a:solidFill>
                <a:latin typeface="+mj-lt"/>
              </a:rPr>
              <a:t>CELKEM HLASOVALO 1379 OSOB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xmlns="" id="{75327E7C-6A9E-4196-AE98-F4AEA42FC2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9291468"/>
              </p:ext>
            </p:extLst>
          </p:nvPr>
        </p:nvGraphicFramePr>
        <p:xfrm>
          <a:off x="4948259" y="460838"/>
          <a:ext cx="3225667" cy="3568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AA721A95-A0B4-4D3D-ACD8-A4ACA762A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23" y="5109649"/>
            <a:ext cx="1854122" cy="363293"/>
          </a:xfrm>
          <a:prstGeom prst="rect">
            <a:avLst/>
          </a:prstGeom>
        </p:spPr>
      </p:pic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xmlns="" id="{87CD4A63-3283-476B-91AC-2B2A3C0E4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9588207"/>
              </p:ext>
            </p:extLst>
          </p:nvPr>
        </p:nvGraphicFramePr>
        <p:xfrm>
          <a:off x="1276348" y="460839"/>
          <a:ext cx="2503484" cy="3254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C0ACFC1-59EA-4E47-924E-48622731F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283" y="5472941"/>
            <a:ext cx="1997804" cy="115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6419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B62BAC-FC4C-42FC-AAED-FE308B61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44576"/>
            <a:ext cx="4565904" cy="149961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dirty="0" err="1"/>
              <a:t>Uvítali</a:t>
            </a:r>
            <a:r>
              <a:rPr lang="en-US" sz="2000" b="1" dirty="0"/>
              <a:t> </a:t>
            </a:r>
            <a:r>
              <a:rPr lang="en-US" sz="2000" b="1" dirty="0" err="1"/>
              <a:t>byste</a:t>
            </a:r>
            <a:r>
              <a:rPr lang="en-US" sz="2000" b="1" dirty="0"/>
              <a:t> </a:t>
            </a:r>
            <a:r>
              <a:rPr lang="en-US" sz="2000" b="1" dirty="0" err="1"/>
              <a:t>více</a:t>
            </a:r>
            <a:r>
              <a:rPr lang="en-US" sz="2000" b="1" dirty="0"/>
              <a:t> </a:t>
            </a:r>
            <a:r>
              <a:rPr lang="en-US" sz="2000" b="1" dirty="0" err="1"/>
              <a:t>programů</a:t>
            </a:r>
            <a:r>
              <a:rPr lang="en-US" sz="2000" b="1" dirty="0"/>
              <a:t> </a:t>
            </a:r>
            <a:r>
              <a:rPr lang="en-US" sz="2000" b="1" dirty="0" err="1"/>
              <a:t>zaměřených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stmelování</a:t>
            </a:r>
            <a:r>
              <a:rPr lang="en-US" sz="2000" b="1" dirty="0"/>
              <a:t> a </a:t>
            </a:r>
            <a:r>
              <a:rPr lang="en-US" sz="2000" b="1" dirty="0" err="1"/>
              <a:t>budování</a:t>
            </a:r>
            <a:r>
              <a:rPr lang="en-US" sz="2000" b="1" dirty="0"/>
              <a:t> </a:t>
            </a:r>
            <a:r>
              <a:rPr lang="en-US" sz="2000" b="1" dirty="0" err="1"/>
              <a:t>pozitivní</a:t>
            </a:r>
            <a:r>
              <a:rPr lang="en-US" sz="2000" b="1" dirty="0"/>
              <a:t> </a:t>
            </a:r>
            <a:r>
              <a:rPr lang="en-US" sz="2000" b="1" dirty="0" err="1"/>
              <a:t>atmosféry</a:t>
            </a:r>
            <a:r>
              <a:rPr lang="en-US" sz="2000" b="1" dirty="0"/>
              <a:t> </a:t>
            </a:r>
            <a:r>
              <a:rPr lang="en-US" sz="2000" b="1" dirty="0" err="1"/>
              <a:t>ve</a:t>
            </a:r>
            <a:r>
              <a:rPr lang="en-US" sz="2000" b="1" dirty="0"/>
              <a:t> </a:t>
            </a:r>
            <a:r>
              <a:rPr lang="en-US" sz="2000" b="1" dirty="0" err="1"/>
              <a:t>Vaší</a:t>
            </a:r>
            <a:r>
              <a:rPr lang="en-US" sz="2000" b="1" dirty="0"/>
              <a:t> </a:t>
            </a:r>
            <a:r>
              <a:rPr lang="en-US" sz="2000" b="1" dirty="0" err="1"/>
              <a:t>třídě</a:t>
            </a:r>
            <a:r>
              <a:rPr lang="en-US" sz="2000" b="1" dirty="0"/>
              <a:t> </a:t>
            </a:r>
            <a:r>
              <a:rPr lang="en-US" sz="2000" b="1" dirty="0" err="1"/>
              <a:t>či</a:t>
            </a:r>
            <a:r>
              <a:rPr lang="en-US" sz="2000" b="1" dirty="0"/>
              <a:t> </a:t>
            </a:r>
            <a:r>
              <a:rPr lang="en-US" sz="2000" b="1" dirty="0" err="1"/>
              <a:t>škole</a:t>
            </a:r>
            <a:r>
              <a:rPr lang="en-US" sz="2000" b="1" dirty="0"/>
              <a:t> (pro </a:t>
            </a:r>
            <a:r>
              <a:rPr lang="en-US" sz="2000" b="1" dirty="0" err="1"/>
              <a:t>rodiče</a:t>
            </a:r>
            <a:r>
              <a:rPr lang="en-US" sz="2000" b="1" dirty="0"/>
              <a:t>: </a:t>
            </a:r>
            <a:r>
              <a:rPr lang="en-US" sz="2000" b="1" dirty="0" err="1"/>
              <a:t>kterou</a:t>
            </a:r>
            <a:r>
              <a:rPr lang="en-US" sz="2000" b="1" dirty="0"/>
              <a:t> </a:t>
            </a:r>
            <a:r>
              <a:rPr lang="en-US" sz="2000" b="1" dirty="0" err="1"/>
              <a:t>Vaše</a:t>
            </a:r>
            <a:r>
              <a:rPr lang="en-US" sz="2000" b="1" dirty="0"/>
              <a:t> </a:t>
            </a:r>
            <a:r>
              <a:rPr lang="en-US" sz="2000" b="1" dirty="0" err="1"/>
              <a:t>dítě</a:t>
            </a:r>
            <a:r>
              <a:rPr lang="en-US" sz="2000" b="1" dirty="0"/>
              <a:t> </a:t>
            </a:r>
            <a:r>
              <a:rPr lang="en-US" sz="2000" b="1" dirty="0" err="1"/>
              <a:t>navštěvuje</a:t>
            </a:r>
            <a:r>
              <a:rPr lang="en-US" sz="2000" b="1" dirty="0"/>
              <a:t>)?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A4D39DB-AFA4-47BA-A7F2-13A71D210C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50992" y="-2"/>
            <a:ext cx="3493008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6512DDA4-E204-4C97-B544-F40E7CF8911F}"/>
              </a:ext>
            </a:extLst>
          </p:cNvPr>
          <p:cNvSpPr txBox="1"/>
          <p:nvPr/>
        </p:nvSpPr>
        <p:spPr>
          <a:xfrm>
            <a:off x="6001512" y="1774372"/>
            <a:ext cx="2852928" cy="483157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cs-CZ" sz="2600" dirty="0">
                <a:solidFill>
                  <a:srgbClr val="FFFFFF"/>
                </a:solidFill>
                <a:latin typeface="+mj-lt"/>
              </a:rPr>
              <a:t>Určitě a</a:t>
            </a:r>
            <a:r>
              <a:rPr lang="en-US" sz="2600" dirty="0">
                <a:solidFill>
                  <a:srgbClr val="FFFFFF"/>
                </a:solidFill>
                <a:latin typeface="+mj-lt"/>
              </a:rPr>
              <a:t>no.</a:t>
            </a:r>
            <a:br>
              <a:rPr lang="en-US" sz="2600" dirty="0">
                <a:solidFill>
                  <a:srgbClr val="FFFFFF"/>
                </a:solidFill>
                <a:latin typeface="+mj-lt"/>
              </a:rPr>
            </a:br>
            <a:r>
              <a:rPr lang="cs-CZ" sz="2600" b="1" dirty="0">
                <a:solidFill>
                  <a:srgbClr val="FFFFFF"/>
                </a:solidFill>
                <a:latin typeface="+mj-lt"/>
              </a:rPr>
              <a:t>948</a:t>
            </a:r>
            <a:r>
              <a:rPr lang="en-US" sz="2600" b="1" dirty="0">
                <a:solidFill>
                  <a:srgbClr val="FFFFFF"/>
                </a:solidFill>
                <a:latin typeface="+mj-lt"/>
              </a:rPr>
              <a:t> respondent</a:t>
            </a:r>
            <a:r>
              <a:rPr lang="cs-CZ" sz="2600" b="1" dirty="0">
                <a:solidFill>
                  <a:srgbClr val="FFFFFF"/>
                </a:solidFill>
                <a:latin typeface="+mj-lt"/>
              </a:rPr>
              <a:t>ů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000" b="1" dirty="0">
              <a:solidFill>
                <a:srgbClr val="FFFFFF"/>
              </a:solidFill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cs-CZ" sz="2600" dirty="0">
                <a:solidFill>
                  <a:srgbClr val="FFFFFF"/>
                </a:solidFill>
                <a:latin typeface="+mj-lt"/>
              </a:rPr>
              <a:t>Spíše ano</a:t>
            </a:r>
            <a:r>
              <a:rPr lang="en-US" sz="2600" dirty="0">
                <a:solidFill>
                  <a:srgbClr val="FFFFFF"/>
                </a:solidFill>
                <a:latin typeface="+mj-lt"/>
              </a:rPr>
              <a:t>.</a:t>
            </a:r>
            <a:br>
              <a:rPr lang="en-US" sz="2600" dirty="0">
                <a:solidFill>
                  <a:srgbClr val="FFFFFF"/>
                </a:solidFill>
                <a:latin typeface="+mj-lt"/>
              </a:rPr>
            </a:br>
            <a:r>
              <a:rPr lang="cs-CZ" sz="2600" b="1" dirty="0">
                <a:solidFill>
                  <a:srgbClr val="FFFFFF"/>
                </a:solidFill>
                <a:latin typeface="+mj-lt"/>
              </a:rPr>
              <a:t>244</a:t>
            </a:r>
            <a:r>
              <a:rPr lang="en-US" sz="2600" b="1" dirty="0">
                <a:solidFill>
                  <a:srgbClr val="FFFFFF"/>
                </a:solidFill>
                <a:latin typeface="+mj-lt"/>
              </a:rPr>
              <a:t> respondent</a:t>
            </a:r>
            <a:r>
              <a:rPr lang="cs-CZ" sz="2600" b="1" dirty="0">
                <a:solidFill>
                  <a:srgbClr val="FFFFFF"/>
                </a:solidFill>
                <a:latin typeface="+mj-lt"/>
              </a:rPr>
              <a:t>ů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000" b="1" dirty="0">
              <a:solidFill>
                <a:srgbClr val="FFFFFF"/>
              </a:solidFill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pl-PL" sz="2600" dirty="0">
                <a:solidFill>
                  <a:srgbClr val="FFFFFF"/>
                </a:solidFill>
                <a:latin typeface="+mj-lt"/>
              </a:rPr>
              <a:t>Nedokáži říct.</a:t>
            </a:r>
            <a:r>
              <a:rPr lang="en-US" sz="2600" dirty="0">
                <a:solidFill>
                  <a:srgbClr val="FFFFFF"/>
                </a:solidFill>
                <a:latin typeface="+mj-lt"/>
              </a:rPr>
              <a:t/>
            </a:r>
            <a:br>
              <a:rPr lang="en-US" sz="2600" dirty="0">
                <a:solidFill>
                  <a:srgbClr val="FFFFFF"/>
                </a:solidFill>
                <a:latin typeface="+mj-lt"/>
              </a:rPr>
            </a:br>
            <a:r>
              <a:rPr lang="cs-CZ" sz="2600" b="1" dirty="0">
                <a:solidFill>
                  <a:srgbClr val="FFFFFF"/>
                </a:solidFill>
                <a:latin typeface="+mj-lt"/>
              </a:rPr>
              <a:t>157</a:t>
            </a:r>
            <a:r>
              <a:rPr lang="en-US" sz="2600" b="1" dirty="0">
                <a:solidFill>
                  <a:srgbClr val="FFFFFF"/>
                </a:solidFill>
                <a:latin typeface="+mj-lt"/>
              </a:rPr>
              <a:t> respondent</a:t>
            </a:r>
            <a:r>
              <a:rPr lang="cs-CZ" sz="2600" b="1" dirty="0">
                <a:solidFill>
                  <a:srgbClr val="FFFFFF"/>
                </a:solidFill>
                <a:latin typeface="+mj-lt"/>
              </a:rPr>
              <a:t>ů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cs-CZ" sz="1000" b="1" dirty="0">
              <a:solidFill>
                <a:srgbClr val="FFFFFF"/>
              </a:solidFill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cs-CZ" sz="2600" dirty="0">
                <a:solidFill>
                  <a:srgbClr val="FFFFFF"/>
                </a:solidFill>
                <a:latin typeface="+mj-lt"/>
              </a:rPr>
              <a:t>Spíše ne</a:t>
            </a:r>
            <a:r>
              <a:rPr lang="en-US" sz="2600" dirty="0">
                <a:solidFill>
                  <a:srgbClr val="FFFFFF"/>
                </a:solidFill>
                <a:latin typeface="+mj-lt"/>
              </a:rPr>
              <a:t>.</a:t>
            </a:r>
            <a:br>
              <a:rPr lang="en-US" sz="2600" dirty="0">
                <a:solidFill>
                  <a:srgbClr val="FFFFFF"/>
                </a:solidFill>
                <a:latin typeface="+mj-lt"/>
              </a:rPr>
            </a:br>
            <a:r>
              <a:rPr lang="cs-CZ" sz="2600" dirty="0">
                <a:solidFill>
                  <a:srgbClr val="FFFFFF"/>
                </a:solidFill>
                <a:latin typeface="+mj-lt"/>
              </a:rPr>
              <a:t>1</a:t>
            </a:r>
            <a:r>
              <a:rPr lang="cs-CZ" sz="2600" b="1" dirty="0">
                <a:solidFill>
                  <a:srgbClr val="FFFFFF"/>
                </a:solidFill>
                <a:latin typeface="+mj-lt"/>
              </a:rPr>
              <a:t>7</a:t>
            </a:r>
            <a:r>
              <a:rPr lang="en-US" sz="2600" b="1" dirty="0">
                <a:solidFill>
                  <a:srgbClr val="FFFFFF"/>
                </a:solidFill>
                <a:latin typeface="+mj-lt"/>
              </a:rPr>
              <a:t> respondent</a:t>
            </a:r>
            <a:r>
              <a:rPr lang="cs-CZ" sz="2600" b="1" dirty="0">
                <a:solidFill>
                  <a:srgbClr val="FFFFFF"/>
                </a:solidFill>
                <a:latin typeface="+mj-lt"/>
              </a:rPr>
              <a:t>ů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cs-CZ" sz="1000" b="1" dirty="0">
              <a:solidFill>
                <a:srgbClr val="FFFFFF"/>
              </a:solidFill>
              <a:latin typeface="+mj-lt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cs-CZ" sz="2600" dirty="0">
                <a:solidFill>
                  <a:srgbClr val="FFFFFF"/>
                </a:solidFill>
                <a:latin typeface="+mj-lt"/>
              </a:rPr>
              <a:t>Určitě ne.</a:t>
            </a:r>
            <a:r>
              <a:rPr lang="cs-CZ" sz="2600" b="1" dirty="0">
                <a:solidFill>
                  <a:srgbClr val="FFFFFF"/>
                </a:solidFill>
                <a:latin typeface="+mj-lt"/>
              </a:rPr>
              <a:t/>
            </a:r>
            <a:br>
              <a:rPr lang="cs-CZ" sz="2600" b="1" dirty="0">
                <a:solidFill>
                  <a:srgbClr val="FFFFFF"/>
                </a:solidFill>
                <a:latin typeface="+mj-lt"/>
              </a:rPr>
            </a:br>
            <a:r>
              <a:rPr lang="cs-CZ" sz="2600" b="1" dirty="0">
                <a:solidFill>
                  <a:srgbClr val="FFFFFF"/>
                </a:solidFill>
                <a:latin typeface="+mj-lt"/>
              </a:rPr>
              <a:t>13 respondentů</a:t>
            </a:r>
            <a:endParaRPr lang="en-US" sz="2600" dirty="0">
              <a:solidFill>
                <a:srgbClr val="FFFFFF"/>
              </a:solidFill>
              <a:latin typeface="+mj-lt"/>
            </a:endParaRP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xmlns="" id="{214A3A55-3782-4EB8-AC88-345BF46728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6764341"/>
              </p:ext>
            </p:extLst>
          </p:nvPr>
        </p:nvGraphicFramePr>
        <p:xfrm>
          <a:off x="488122" y="2352796"/>
          <a:ext cx="4630662" cy="4135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14A06AF7-8B81-4770-ABC9-5AFAD6D28A95}"/>
              </a:ext>
            </a:extLst>
          </p:cNvPr>
          <p:cNvSpPr txBox="1"/>
          <p:nvPr/>
        </p:nvSpPr>
        <p:spPr>
          <a:xfrm>
            <a:off x="5115052" y="1858939"/>
            <a:ext cx="531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F5D661A2-E871-431C-926D-00B9AB71FD8D}"/>
              </a:ext>
            </a:extLst>
          </p:cNvPr>
          <p:cNvSpPr txBox="1"/>
          <p:nvPr/>
        </p:nvSpPr>
        <p:spPr>
          <a:xfrm>
            <a:off x="5115052" y="2869860"/>
            <a:ext cx="531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EF3E28A6-A915-4411-A902-23B5194DA9DE}"/>
              </a:ext>
            </a:extLst>
          </p:cNvPr>
          <p:cNvSpPr txBox="1"/>
          <p:nvPr/>
        </p:nvSpPr>
        <p:spPr>
          <a:xfrm>
            <a:off x="5122672" y="3904100"/>
            <a:ext cx="531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5BCDE325-C60B-49FB-923D-B776DCB410DB}"/>
              </a:ext>
            </a:extLst>
          </p:cNvPr>
          <p:cNvSpPr txBox="1"/>
          <p:nvPr/>
        </p:nvSpPr>
        <p:spPr>
          <a:xfrm>
            <a:off x="5119064" y="4881114"/>
            <a:ext cx="531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#4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BF2C1FC1-92B4-4587-AA96-155A456CA686}"/>
              </a:ext>
            </a:extLst>
          </p:cNvPr>
          <p:cNvSpPr txBox="1"/>
          <p:nvPr/>
        </p:nvSpPr>
        <p:spPr>
          <a:xfrm>
            <a:off x="5121402" y="5872464"/>
            <a:ext cx="531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#5</a:t>
            </a:r>
          </a:p>
        </p:txBody>
      </p:sp>
    </p:spTree>
    <p:extLst>
      <p:ext uri="{BB962C8B-B14F-4D97-AF65-F5344CB8AC3E}">
        <p14:creationId xmlns:p14="http://schemas.microsoft.com/office/powerpoint/2010/main" val="155987283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52839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sz="2800" b="1" dirty="0" smtClean="0">
                <a:solidFill>
                  <a:schemeClr val="bg1"/>
                </a:solidFill>
              </a:rPr>
              <a:t>mediálních výstupy a živá propojení</a:t>
            </a:r>
            <a:endParaRPr lang="cs-CZ" sz="2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2800" b="1" dirty="0" smtClean="0">
                <a:solidFill>
                  <a:schemeClr val="bg1"/>
                </a:solidFill>
              </a:rPr>
              <a:t>Propojení komunit </a:t>
            </a:r>
            <a:r>
              <a:rPr lang="cs-CZ" sz="2800" b="1" dirty="0" smtClean="0">
                <a:solidFill>
                  <a:schemeClr val="bg1"/>
                </a:solidFill>
              </a:rPr>
              <a:t>s městem a lokálními </a:t>
            </a:r>
            <a:r>
              <a:rPr lang="cs-CZ" sz="2800" b="1" dirty="0" smtClean="0">
                <a:solidFill>
                  <a:schemeClr val="bg1"/>
                </a:solidFill>
              </a:rPr>
              <a:t>podnikateli</a:t>
            </a:r>
          </a:p>
          <a:p>
            <a:pPr marL="0" indent="0">
              <a:buNone/>
            </a:pPr>
            <a:endParaRPr lang="cs-CZ" sz="2800" b="1" dirty="0" smtClean="0">
              <a:solidFill>
                <a:schemeClr val="bg1"/>
              </a:solidFill>
              <a:hlinkClick r:id="rId2"/>
            </a:endParaRPr>
          </a:p>
          <a:p>
            <a:pPr marL="0" indent="0">
              <a:buNone/>
            </a:pPr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://www.youtube.com/watch?v=1334nsVBEHk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>
                <a:hlinkClick r:id="rId3"/>
              </a:rPr>
              <a:t>https</a:t>
            </a:r>
            <a:r>
              <a:rPr lang="en-US" sz="2800" dirty="0">
                <a:hlinkClick r:id="rId3"/>
              </a:rPr>
              <a:t>://www.youtube.com/watch?v=fUUAIN9Kzgs&amp;feature=youtu.be</a:t>
            </a:r>
            <a:endParaRPr lang="en-US" sz="2800" dirty="0">
              <a:hlinkClick r:id="rId3"/>
            </a:endParaRPr>
          </a:p>
          <a:p>
            <a:pPr marL="0" indent="0">
              <a:buNone/>
            </a:pPr>
            <a:endParaRPr lang="en-US" sz="2800" u="sng" dirty="0"/>
          </a:p>
          <a:p>
            <a:pPr marL="0" indent="0">
              <a:buNone/>
            </a:pPr>
            <a:r>
              <a:rPr lang="en-US" sz="2800" u="sng" dirty="0">
                <a:hlinkClick r:id="rId4"/>
              </a:rPr>
              <a:t>https://www.youtube.com/watch?v=HObP3WXwxyg&amp;feature=youtu.be</a:t>
            </a:r>
            <a:endParaRPr lang="cs-CZ" sz="2800" b="1" dirty="0" smtClean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70" y="908720"/>
            <a:ext cx="2497460" cy="14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9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401338" y="404664"/>
            <a:ext cx="58268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007CBF"/>
                </a:solidFill>
              </a:rPr>
              <a:t>Lepší místo</a:t>
            </a:r>
          </a:p>
          <a:p>
            <a:r>
              <a:rPr lang="cs-CZ" sz="4400" b="1" dirty="0" smtClean="0">
                <a:solidFill>
                  <a:srgbClr val="007CBF"/>
                </a:solidFill>
              </a:rPr>
              <a:t>pro lepší Česko</a:t>
            </a:r>
          </a:p>
        </p:txBody>
      </p:sp>
      <p:pic>
        <p:nvPicPr>
          <p:cNvPr id="1027" name="Picture 3" descr="D:\Box Sync\LM\prezentace_LM\slidy\obc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55953"/>
            <a:ext cx="950555" cy="127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Box Sync\LM\prezentace_LM\slidy\uredni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937" y="2657672"/>
            <a:ext cx="932401" cy="127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Box Sync\LM\prezentace_LM\slidy\ikon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003" y="3659576"/>
            <a:ext cx="1205483" cy="77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74315" y="2085550"/>
            <a:ext cx="380965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Blip>
                <a:blip r:embed="rId5"/>
              </a:buBlip>
            </a:pPr>
            <a:r>
              <a:rPr lang="cs-CZ" sz="2800" b="1" dirty="0"/>
              <a:t>mobilní a webová </a:t>
            </a:r>
            <a:r>
              <a:rPr lang="cs-CZ" sz="2800" b="1" dirty="0" smtClean="0"/>
              <a:t>aplikace</a:t>
            </a:r>
            <a:endParaRPr lang="cs-CZ" sz="2800" b="1" dirty="0"/>
          </a:p>
          <a:p>
            <a:pPr marL="457200" indent="-457200">
              <a:buBlip>
                <a:blip r:embed="rId5"/>
              </a:buBlip>
            </a:pPr>
            <a:r>
              <a:rPr lang="cs-CZ" sz="2800" b="1" dirty="0"/>
              <a:t>rychlá transparentní spojka mezi úřadem a občanem</a:t>
            </a:r>
          </a:p>
          <a:p>
            <a:endParaRPr lang="cs-CZ" b="1" dirty="0"/>
          </a:p>
          <a:p>
            <a:r>
              <a:rPr lang="cs-CZ" sz="2800" b="1" dirty="0" smtClean="0">
                <a:solidFill>
                  <a:srgbClr val="007CBF"/>
                </a:solidFill>
              </a:rPr>
              <a:t>Stáhněte </a:t>
            </a:r>
            <a:r>
              <a:rPr lang="cs-CZ" sz="2800" b="1" dirty="0">
                <a:solidFill>
                  <a:srgbClr val="007CBF"/>
                </a:solidFill>
              </a:rPr>
              <a:t>si aplikaci </a:t>
            </a:r>
            <a:r>
              <a:rPr lang="cs-CZ" sz="2800" b="1" dirty="0" smtClean="0">
                <a:solidFill>
                  <a:srgbClr val="007CBF"/>
                </a:solidFill>
              </a:rPr>
              <a:t/>
            </a:r>
            <a:br>
              <a:rPr lang="cs-CZ" sz="2800" b="1" dirty="0" smtClean="0">
                <a:solidFill>
                  <a:srgbClr val="007CBF"/>
                </a:solidFill>
              </a:rPr>
            </a:br>
            <a:r>
              <a:rPr lang="cs-CZ" sz="2800" b="1" dirty="0" smtClean="0">
                <a:solidFill>
                  <a:srgbClr val="007CBF"/>
                </a:solidFill>
              </a:rPr>
              <a:t>a </a:t>
            </a:r>
            <a:r>
              <a:rPr lang="cs-CZ" sz="2800" b="1" dirty="0">
                <a:solidFill>
                  <a:srgbClr val="007CBF"/>
                </a:solidFill>
              </a:rPr>
              <a:t>střežte veřejný prostor!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093296"/>
            <a:ext cx="1565022" cy="39531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095248"/>
            <a:ext cx="1565022" cy="3953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08" y="6095248"/>
            <a:ext cx="1565022" cy="395317"/>
          </a:xfrm>
          <a:prstGeom prst="rect">
            <a:avLst/>
          </a:prstGeom>
        </p:spPr>
      </p:pic>
      <p:pic>
        <p:nvPicPr>
          <p:cNvPr id="1026" name="Picture 2" descr="D:\Box Sync\LM\prezentace_LM\slidy\lm_kol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59" y="1052736"/>
            <a:ext cx="2466775" cy="24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8833" r="20876" b="9012"/>
          <a:stretch/>
        </p:blipFill>
        <p:spPr bwMode="auto">
          <a:xfrm>
            <a:off x="1682890" y="2060848"/>
            <a:ext cx="5769430" cy="407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/>
          <p:nvPr/>
        </p:nvSpPr>
        <p:spPr>
          <a:xfrm>
            <a:off x="401338" y="404664"/>
            <a:ext cx="4962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007CBF"/>
                </a:solidFill>
              </a:rPr>
              <a:t>Lepší místo</a:t>
            </a:r>
          </a:p>
          <a:p>
            <a:r>
              <a:rPr lang="cs-CZ" sz="4400" b="1" dirty="0" smtClean="0">
                <a:solidFill>
                  <a:srgbClr val="007CBF"/>
                </a:solidFill>
              </a:rPr>
              <a:t>pro lepší Česko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7544" y="2016522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#</a:t>
            </a:r>
            <a:r>
              <a:rPr lang="en-US" sz="3200" b="1" dirty="0" err="1" smtClean="0"/>
              <a:t>lep</a:t>
            </a:r>
            <a:r>
              <a:rPr lang="cs-CZ" sz="3200" b="1" dirty="0" err="1" smtClean="0"/>
              <a:t>siskola</a:t>
            </a:r>
            <a:endParaRPr lang="cs-CZ" sz="3200" b="1" dirty="0" smtClean="0"/>
          </a:p>
          <a:p>
            <a:r>
              <a:rPr lang="en-US" sz="3200" b="1" dirty="0" smtClean="0"/>
              <a:t>#</a:t>
            </a:r>
            <a:r>
              <a:rPr lang="en-US" sz="3200" b="1" dirty="0" err="1" smtClean="0"/>
              <a:t>dobrysoused</a:t>
            </a:r>
            <a:endParaRPr lang="cs-CZ" sz="3200" b="1" dirty="0"/>
          </a:p>
        </p:txBody>
      </p:sp>
      <p:sp>
        <p:nvSpPr>
          <p:cNvPr id="2" name="Zaoblený obdélník 1"/>
          <p:cNvSpPr/>
          <p:nvPr/>
        </p:nvSpPr>
        <p:spPr>
          <a:xfrm>
            <a:off x="5220072" y="4509120"/>
            <a:ext cx="2952328" cy="194421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2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F753974-858A-49BB-84CD-940BBAD72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57"/>
            <a:ext cx="9144000" cy="6852487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835C1137-6C74-4DE8-8012-364160A865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5" t="2357" r="12445" b="2483"/>
          <a:stretch/>
        </p:blipFill>
        <p:spPr>
          <a:xfrm>
            <a:off x="7667625" y="76201"/>
            <a:ext cx="1466850" cy="676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35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 descr="C:\Users\Monika\Desktop\2017 02 14 Lepší místo Lepší škola Michle Arkády foto Michal Dědič JPG MAX\_MG_9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289" y="-27384"/>
            <a:ext cx="1032889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250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176264"/>
            <a:ext cx="8507288" cy="44210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100" b="1" dirty="0"/>
              <a:t>V</a:t>
            </a:r>
            <a:r>
              <a:rPr lang="cs-CZ" sz="3100" b="1" dirty="0" smtClean="0"/>
              <a:t>zdělání v hodinách výchovy k občanství v oblasti:</a:t>
            </a:r>
          </a:p>
          <a:p>
            <a:pPr>
              <a:buBlip>
                <a:blip r:embed="rId2"/>
              </a:buBlip>
            </a:pPr>
            <a:r>
              <a:rPr lang="cs-CZ" sz="2800" dirty="0" err="1" smtClean="0"/>
              <a:t>Finační</a:t>
            </a:r>
            <a:r>
              <a:rPr lang="cs-CZ" sz="2800" dirty="0" smtClean="0"/>
              <a:t> gramotnosti, projektového řízení a financování, podnikavosti</a:t>
            </a:r>
          </a:p>
          <a:p>
            <a:pPr>
              <a:buBlip>
                <a:blip r:embed="rId2"/>
              </a:buBlip>
            </a:pPr>
            <a:r>
              <a:rPr lang="cs-CZ" sz="2800" dirty="0" smtClean="0"/>
              <a:t>používání </a:t>
            </a:r>
            <a:r>
              <a:rPr lang="cs-CZ" sz="2800" dirty="0"/>
              <a:t>moderních </a:t>
            </a:r>
            <a:r>
              <a:rPr lang="cs-CZ" sz="2800" dirty="0" smtClean="0"/>
              <a:t>technologií</a:t>
            </a:r>
          </a:p>
          <a:p>
            <a:pPr>
              <a:buBlip>
                <a:blip r:embed="rId2"/>
              </a:buBlip>
            </a:pPr>
            <a:r>
              <a:rPr lang="cs-CZ" sz="2800" dirty="0" smtClean="0"/>
              <a:t>prezentační</a:t>
            </a:r>
            <a:r>
              <a:rPr lang="en-US" sz="2800" dirty="0" err="1" smtClean="0"/>
              <a:t>ch</a:t>
            </a:r>
            <a:r>
              <a:rPr lang="cs-CZ" sz="2800" dirty="0"/>
              <a:t> </a:t>
            </a:r>
            <a:r>
              <a:rPr lang="cs-CZ" sz="2800" dirty="0" smtClean="0"/>
              <a:t>a komunikační</a:t>
            </a:r>
            <a:r>
              <a:rPr lang="en-US" sz="2800" dirty="0" err="1" smtClean="0"/>
              <a:t>ch</a:t>
            </a:r>
            <a:r>
              <a:rPr lang="cs-CZ" sz="2800" dirty="0"/>
              <a:t> </a:t>
            </a:r>
            <a:r>
              <a:rPr lang="cs-CZ" sz="2800" dirty="0" smtClean="0"/>
              <a:t>dovedností, základech marketingu a práce s komunitou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b="1" dirty="0">
                <a:solidFill>
                  <a:srgbClr val="007CBF"/>
                </a:solidFill>
              </a:rPr>
              <a:t>R</a:t>
            </a:r>
            <a:r>
              <a:rPr lang="cs-CZ" b="1" dirty="0" smtClean="0">
                <a:solidFill>
                  <a:srgbClr val="007CBF"/>
                </a:solidFill>
              </a:rPr>
              <a:t>adost z výhry a získání 70 000 Kč</a:t>
            </a:r>
            <a:br>
              <a:rPr lang="cs-CZ" b="1" dirty="0" smtClean="0">
                <a:solidFill>
                  <a:srgbClr val="007CBF"/>
                </a:solidFill>
              </a:rPr>
            </a:br>
            <a:r>
              <a:rPr lang="cs-CZ" b="1" dirty="0" smtClean="0">
                <a:solidFill>
                  <a:srgbClr val="007CBF"/>
                </a:solidFill>
              </a:rPr>
              <a:t>na zlepšení své školy.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7CBF"/>
                </a:solidFill>
              </a:rPr>
              <a:t>#</a:t>
            </a:r>
            <a:r>
              <a:rPr lang="en-US" b="1" dirty="0" err="1" smtClean="0">
                <a:solidFill>
                  <a:srgbClr val="007CBF"/>
                </a:solidFill>
              </a:rPr>
              <a:t>dobrynavyk</a:t>
            </a:r>
            <a:endParaRPr lang="cs-CZ" dirty="0" smtClean="0"/>
          </a:p>
        </p:txBody>
      </p:sp>
      <p:sp>
        <p:nvSpPr>
          <p:cNvPr id="5" name="TextBox 1"/>
          <p:cNvSpPr txBox="1"/>
          <p:nvPr/>
        </p:nvSpPr>
        <p:spPr>
          <a:xfrm>
            <a:off x="401338" y="404664"/>
            <a:ext cx="58268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>
                <a:solidFill>
                  <a:srgbClr val="007CBF"/>
                </a:solidFill>
              </a:rPr>
              <a:t>#</a:t>
            </a:r>
            <a:r>
              <a:rPr lang="cs-CZ" sz="4400" b="1" dirty="0" err="1" smtClean="0">
                <a:solidFill>
                  <a:srgbClr val="007CBF"/>
                </a:solidFill>
              </a:rPr>
              <a:t>lepsiskola</a:t>
            </a:r>
            <a:endParaRPr lang="cs-CZ" sz="4400" b="1" dirty="0" smtClean="0">
              <a:solidFill>
                <a:srgbClr val="007CBF"/>
              </a:solidFill>
            </a:endParaRPr>
          </a:p>
          <a:p>
            <a:r>
              <a:rPr lang="cs-CZ" sz="3200" b="1" dirty="0">
                <a:solidFill>
                  <a:srgbClr val="007CBF"/>
                </a:solidFill>
              </a:rPr>
              <a:t>Co to přinese </a:t>
            </a:r>
            <a:r>
              <a:rPr lang="cs-CZ" sz="3200" b="1" dirty="0" smtClean="0">
                <a:solidFill>
                  <a:srgbClr val="007CBF"/>
                </a:solidFill>
              </a:rPr>
              <a:t>dětem</a:t>
            </a:r>
            <a:endParaRPr lang="cs-CZ" sz="3200" b="1" dirty="0">
              <a:solidFill>
                <a:srgbClr val="007C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8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54"/>
            <a:ext cx="4572000" cy="3429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1554"/>
            <a:ext cx="4572000" cy="3429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7860"/>
            <a:ext cx="792088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2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956" y="3584640"/>
            <a:ext cx="1478437" cy="28411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285" y="3383641"/>
            <a:ext cx="5212598" cy="3243167"/>
          </a:xfrm>
          <a:prstGeom prst="rect">
            <a:avLst/>
          </a:prstGeom>
        </p:spPr>
      </p:pic>
      <p:pic>
        <p:nvPicPr>
          <p:cNvPr id="9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1758491" cy="1758491"/>
          </a:xfrm>
          <a:prstGeom prst="rect">
            <a:avLst/>
          </a:prstGeom>
        </p:spPr>
      </p:pic>
      <p:sp>
        <p:nvSpPr>
          <p:cNvPr id="10" name="Obdélník 2"/>
          <p:cNvSpPr/>
          <p:nvPr/>
        </p:nvSpPr>
        <p:spPr>
          <a:xfrm>
            <a:off x="2915816" y="404664"/>
            <a:ext cx="604867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b="1" dirty="0" smtClean="0"/>
              <a:t>Idea:</a:t>
            </a:r>
            <a:r>
              <a:rPr lang="cs-CZ" sz="4400" b="1" dirty="0" smtClean="0">
                <a:solidFill>
                  <a:srgbClr val="C00000"/>
                </a:solidFill>
              </a:rPr>
              <a:t> Co TIP to zakázka</a:t>
            </a:r>
            <a:r>
              <a:rPr lang="cs-CZ" sz="4400" b="1" dirty="0">
                <a:solidFill>
                  <a:srgbClr val="C00000"/>
                </a:solidFill>
              </a:rPr>
              <a:t>.</a:t>
            </a:r>
            <a:r>
              <a:rPr lang="cs-CZ" sz="44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cs-CZ" sz="3600" b="1" dirty="0"/>
              <a:t>D</a:t>
            </a:r>
            <a:r>
              <a:rPr lang="cs-CZ" sz="3600" b="1" dirty="0" smtClean="0"/>
              <a:t>o 24h hotovo! </a:t>
            </a:r>
          </a:p>
          <a:p>
            <a:r>
              <a:rPr lang="cs-CZ" sz="3600" b="1" dirty="0" smtClean="0"/>
              <a:t>Systémové </a:t>
            </a:r>
            <a:r>
              <a:rPr lang="cs-CZ" sz="3600" b="1" dirty="0"/>
              <a:t>řešení </a:t>
            </a:r>
            <a:r>
              <a:rPr lang="cs-CZ" sz="3600" b="1" dirty="0" smtClean="0"/>
              <a:t>nezaměstnanosti.</a:t>
            </a:r>
            <a:endParaRPr lang="cs-CZ" sz="3600" b="1" dirty="0"/>
          </a:p>
          <a:p>
            <a:endParaRPr lang="cs-CZ" sz="4400" dirty="0">
              <a:solidFill>
                <a:srgbClr val="A3B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42" y="1928242"/>
            <a:ext cx="3001516" cy="300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1272</TotalTime>
  <Words>280</Words>
  <Application>Microsoft Macintosh PowerPoint</Application>
  <PresentationFormat>On-screen Show (4:3)</PresentationFormat>
  <Paragraphs>85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Motiv systému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VEŘEJNÉ HLASOVÁNÍ</vt:lpstr>
      <vt:lpstr>Uvítali byste více programů zaměřených na stmelování a budování pozitivní atmosféry ve Vaší třídě či škole (pro rodiče: kterou Vaše dítě navštěvuje)?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 Lepší škola</dc:title>
  <dc:creator>Monika</dc:creator>
  <cp:lastModifiedBy>Petr Steklý</cp:lastModifiedBy>
  <cp:revision>53</cp:revision>
  <dcterms:created xsi:type="dcterms:W3CDTF">2016-08-12T08:29:25Z</dcterms:created>
  <dcterms:modified xsi:type="dcterms:W3CDTF">2020-03-03T07:54:44Z</dcterms:modified>
</cp:coreProperties>
</file>