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  <p:sldMasterId id="2147483684" r:id="rId3"/>
  </p:sldMasterIdLst>
  <p:notesMasterIdLst>
    <p:notesMasterId r:id="rId28"/>
  </p:notesMasterIdLst>
  <p:sldIdLst>
    <p:sldId id="256" r:id="rId4"/>
    <p:sldId id="308" r:id="rId5"/>
    <p:sldId id="371" r:id="rId6"/>
    <p:sldId id="372" r:id="rId7"/>
    <p:sldId id="374" r:id="rId8"/>
    <p:sldId id="354" r:id="rId9"/>
    <p:sldId id="359" r:id="rId10"/>
    <p:sldId id="376" r:id="rId11"/>
    <p:sldId id="375" r:id="rId12"/>
    <p:sldId id="379" r:id="rId13"/>
    <p:sldId id="377" r:id="rId14"/>
    <p:sldId id="373" r:id="rId15"/>
    <p:sldId id="378" r:id="rId16"/>
    <p:sldId id="382" r:id="rId17"/>
    <p:sldId id="38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80" r:id="rId26"/>
    <p:sldId id="275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ng Petr" initials="L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6" autoAdjust="0"/>
    <p:restoredTop sz="79261" autoAdjust="0"/>
  </p:normalViewPr>
  <p:slideViewPr>
    <p:cSldViewPr>
      <p:cViewPr varScale="1">
        <p:scale>
          <a:sx n="72" d="100"/>
          <a:sy n="72" d="100"/>
        </p:scale>
        <p:origin x="204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6BAC6-161B-4016-BC47-992F43460B03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B9719-729D-41B8-9058-A2169F6B31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842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B9719-729D-41B8-9058-A2169F6B31D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79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Počet</a:t>
            </a:r>
            <a:r>
              <a:rPr lang="cs-CZ" baseline="0" dirty="0" smtClean="0"/>
              <a:t> předčasných odchodů – 3500 žáků. Podíl předčasných odchodů – 4,5 %. Nejdramatičtěji na tom byla Bílina s 22 %, pak Litvínov, Tachov, Stříbro, Jaroměř s 15 %.</a:t>
            </a:r>
          </a:p>
          <a:p>
            <a:r>
              <a:rPr lang="cs-CZ" baseline="0" dirty="0" smtClean="0"/>
              <a:t>Ústecký kraj: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~</a:t>
            </a:r>
            <a:r>
              <a:rPr lang="cs-CZ" baseline="0" dirty="0" smtClean="0"/>
              <a:t>650 žáků v běžných třídách ve školním roce 2017/18 předčasně odešlo.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ORP B</a:t>
            </a:r>
            <a:r>
              <a:rPr lang="cs-CZ" baseline="0" dirty="0" err="1" smtClean="0"/>
              <a:t>ílina</a:t>
            </a:r>
            <a:r>
              <a:rPr lang="cs-CZ" baseline="0" dirty="0" smtClean="0"/>
              <a:t> 22 %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ORP Litvínov 15 %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celkově za Ústí: 9 %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B9719-729D-41B8-9058-A2169F6B31D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428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Prolnutí s obcemi se</a:t>
            </a:r>
            <a:r>
              <a:rPr lang="cs-CZ" baseline="0" dirty="0" smtClean="0"/>
              <a:t> SVL 2015: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12 až 30 – </a:t>
            </a:r>
            <a:r>
              <a:rPr lang="en-US" baseline="0" dirty="0" smtClean="0"/>
              <a:t>~</a:t>
            </a:r>
            <a:r>
              <a:rPr lang="cs-CZ" baseline="0" dirty="0" smtClean="0"/>
              <a:t>60 %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8 až 30 – 40 %</a:t>
            </a:r>
          </a:p>
          <a:p>
            <a:pPr marL="0" indent="0">
              <a:buFontTx/>
              <a:buNone/>
            </a:pPr>
            <a:r>
              <a:rPr lang="cs-CZ" baseline="0" dirty="0" smtClean="0"/>
              <a:t>Prolnutí s obcemi z HSOÚ: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12</a:t>
            </a:r>
            <a:r>
              <a:rPr lang="cs-CZ" baseline="0" dirty="0" smtClean="0"/>
              <a:t> až 30 – 60 %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8 až 30 – </a:t>
            </a:r>
            <a:r>
              <a:rPr lang="en-US" baseline="0" dirty="0" smtClean="0"/>
              <a:t>~</a:t>
            </a:r>
            <a:r>
              <a:rPr lang="cs-CZ" baseline="0" dirty="0" smtClean="0"/>
              <a:t>50 %</a:t>
            </a:r>
          </a:p>
          <a:p>
            <a:pPr marL="171450" indent="-171450">
              <a:buFontTx/>
              <a:buChar char="-"/>
            </a:pPr>
            <a:endParaRPr lang="cs-CZ" baseline="0" dirty="0" smtClean="0"/>
          </a:p>
          <a:p>
            <a:pPr marL="171450" indent="-171450">
              <a:buFontTx/>
              <a:buChar char="-"/>
            </a:pPr>
            <a:r>
              <a:rPr lang="cs-CZ" baseline="0" dirty="0" smtClean="0"/>
              <a:t>Ústecký kraj (354 obcí):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baseline="0" dirty="0" smtClean="0"/>
              <a:t>12 až 30: 38 obcí (více jak 20 bodů: 7 obcí)</a:t>
            </a:r>
          </a:p>
          <a:p>
            <a:pPr marL="628650" lvl="1" indent="-171450">
              <a:buFontTx/>
              <a:buChar char="-"/>
            </a:pPr>
            <a:r>
              <a:rPr lang="cs-CZ" baseline="0" dirty="0" smtClean="0"/>
              <a:t>8 až 11: 39 obcí</a:t>
            </a:r>
          </a:p>
          <a:p>
            <a:pPr marL="628650" lvl="1" indent="-171450">
              <a:buFontTx/>
              <a:buChar char="-"/>
            </a:pPr>
            <a:r>
              <a:rPr lang="cs-CZ" baseline="0" dirty="0" smtClean="0"/>
              <a:t>2 až 7: 198 obcí</a:t>
            </a:r>
          </a:p>
          <a:p>
            <a:pPr marL="628650" lvl="1" indent="-171450">
              <a:buFontTx/>
              <a:buChar char="-"/>
            </a:pPr>
            <a:r>
              <a:rPr lang="cs-CZ" baseline="0" dirty="0" smtClean="0"/>
              <a:t>0 až 1: 79 obcí</a:t>
            </a:r>
          </a:p>
          <a:p>
            <a:pPr marL="0" lvl="0" indent="0">
              <a:buFontTx/>
              <a:buNone/>
            </a:pPr>
            <a:endParaRPr lang="cs-CZ" baseline="0" dirty="0" smtClean="0"/>
          </a:p>
          <a:p>
            <a:pPr marL="0" lvl="0" indent="0">
              <a:buFontTx/>
              <a:buNone/>
            </a:pPr>
            <a:endParaRPr lang="cs-CZ" baseline="0" dirty="0" smtClean="0"/>
          </a:p>
          <a:p>
            <a:pPr marL="0" lvl="0" indent="0">
              <a:buFontTx/>
              <a:buNone/>
            </a:pPr>
            <a:endParaRPr lang="cs-CZ" baseline="0" dirty="0" smtClean="0"/>
          </a:p>
          <a:p>
            <a:pPr marL="0" lvl="0" indent="0">
              <a:buFontTx/>
              <a:buNone/>
            </a:pPr>
            <a:endParaRPr lang="cs-CZ" baseline="0" dirty="0" smtClean="0"/>
          </a:p>
          <a:p>
            <a:pPr marL="0" lvl="0" indent="0">
              <a:buFontTx/>
              <a:buNone/>
            </a:pP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Obrnice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Trmice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Šluknov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Litvínov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Jirkov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Duchcov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Ústí nad Labem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Chomutov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Postoloprty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Bílina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Krupka</a:t>
            </a:r>
            <a:r>
              <a:rPr lang="cs-CZ" dirty="0" smtClean="0"/>
              <a:t> </a:t>
            </a:r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cs-CZ" dirty="0" smtClean="0"/>
              <a:t> </a:t>
            </a: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B9719-729D-41B8-9058-A2169F6B31D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02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0375-6A0D-4F58-B8F4-CA7C46FF3984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729F-EDD5-4CEC-92FE-E1B29DD88A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80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Pr>
        <a:blipFill dpi="0" rotWithShape="1">
          <a:blip r:embed="rId2">
            <a:alphaModFix amt="4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0375-6A0D-4F58-B8F4-CA7C46FF3984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729F-EDD5-4CEC-92FE-E1B29DD88A1B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3" descr="Z:\PROJEKTY\Systémové zajištění sociálního začleňování\OPZ publicita\OPZ_barevn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18380"/>
            <a:ext cx="3024336" cy="62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11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blipFill dpi="0" rotWithShape="1">
          <a:blip r:embed="rId2">
            <a:alphaModFix amt="4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0375-6A0D-4F58-B8F4-CA7C46FF3984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729F-EDD5-4CEC-92FE-E1B29DD88A1B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3" descr="Z:\PROJEKTY\Systémové zajištění sociálního začleňování\OPZ publicita\OPZ_barevn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18380"/>
            <a:ext cx="3024336" cy="62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9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104A-C9E6-40C9-BF84-BD526C692FCE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4823-1FB8-4C6B-9562-78D221BD8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167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104A-C9E6-40C9-BF84-BD526C692FCE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4823-1FB8-4C6B-9562-78D221BD8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436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104A-C9E6-40C9-BF84-BD526C692FCE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4823-1FB8-4C6B-9562-78D221BD8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205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104A-C9E6-40C9-BF84-BD526C692FCE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4823-1FB8-4C6B-9562-78D221BD8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937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104A-C9E6-40C9-BF84-BD526C692FCE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4823-1FB8-4C6B-9562-78D221BD8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222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104A-C9E6-40C9-BF84-BD526C692FCE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4823-1FB8-4C6B-9562-78D221BD8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919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104A-C9E6-40C9-BF84-BD526C692FCE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4823-1FB8-4C6B-9562-78D221BD8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7897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104A-C9E6-40C9-BF84-BD526C692FCE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4823-1FB8-4C6B-9562-78D221BD8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7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>
            <a:alphaModFix amt="4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0375-6A0D-4F58-B8F4-CA7C46FF3984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729F-EDD5-4CEC-92FE-E1B29DD88A1B}" type="slidenum">
              <a:rPr lang="cs-CZ" smtClean="0"/>
              <a:t>‹#›</a:t>
            </a:fld>
            <a:endParaRPr lang="cs-CZ"/>
          </a:p>
        </p:txBody>
      </p:sp>
      <p:pic>
        <p:nvPicPr>
          <p:cNvPr id="1027" name="Picture 3" descr="Z:\PROJEKTY\Systémové zajištění sociálního začleňování\OPZ publicita\OPZ_barevn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18380"/>
            <a:ext cx="3024336" cy="62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804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104A-C9E6-40C9-BF84-BD526C692FCE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4823-1FB8-4C6B-9562-78D221BD8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812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104A-C9E6-40C9-BF84-BD526C692FCE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4823-1FB8-4C6B-9562-78D221BD8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128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104A-C9E6-40C9-BF84-BD526C692FCE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4823-1FB8-4C6B-9562-78D221BD8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566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2615-8742-44A0-AF5D-4CFC6B34D8D4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3CBA-C377-483B-B857-75514A2761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110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2615-8742-44A0-AF5D-4CFC6B34D8D4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3CBA-C377-483B-B857-75514A2761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7393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2615-8742-44A0-AF5D-4CFC6B34D8D4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3CBA-C377-483B-B857-75514A2761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549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2615-8742-44A0-AF5D-4CFC6B34D8D4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3CBA-C377-483B-B857-75514A2761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1633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2615-8742-44A0-AF5D-4CFC6B34D8D4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3CBA-C377-483B-B857-75514A2761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117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2615-8742-44A0-AF5D-4CFC6B34D8D4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3CBA-C377-483B-B857-75514A2761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1263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2615-8742-44A0-AF5D-4CFC6B34D8D4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3CBA-C377-483B-B857-75514A2761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92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alphaModFix amt="4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0375-6A0D-4F58-B8F4-CA7C46FF3984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729F-EDD5-4CEC-92FE-E1B29DD88A1B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3" descr="Z:\PROJEKTY\Systémové zajištění sociálního začleňování\OPZ publicita\OPZ_barevn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18380"/>
            <a:ext cx="3024336" cy="62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9689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2615-8742-44A0-AF5D-4CFC6B34D8D4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3CBA-C377-483B-B857-75514A2761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5457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2615-8742-44A0-AF5D-4CFC6B34D8D4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3CBA-C377-483B-B857-75514A2761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3942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2615-8742-44A0-AF5D-4CFC6B34D8D4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3CBA-C377-483B-B857-75514A2761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42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2615-8742-44A0-AF5D-4CFC6B34D8D4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3CBA-C377-483B-B857-75514A2761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49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1">
          <a:blip r:embed="rId2">
            <a:alphaModFix amt="4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0375-6A0D-4F58-B8F4-CA7C46FF3984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729F-EDD5-4CEC-92FE-E1B29DD88A1B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3" descr="Z:\PROJEKTY\Systémové zajištění sociálního začleňování\OPZ publicita\OPZ_barevn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18380"/>
            <a:ext cx="3024336" cy="62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894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bg>
      <p:bgPr>
        <a:blipFill dpi="0" rotWithShape="1">
          <a:blip r:embed="rId2">
            <a:alphaModFix amt="4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0375-6A0D-4F58-B8F4-CA7C46FF3984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729F-EDD5-4CEC-92FE-E1B29DD88A1B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Picture 3" descr="Z:\PROJEKTY\Systémové zajištění sociálního začleňování\OPZ publicita\OPZ_barevn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18380"/>
            <a:ext cx="3024336" cy="62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58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>
            <a:alphaModFix amt="4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0375-6A0D-4F58-B8F4-CA7C46FF3984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729F-EDD5-4CEC-92FE-E1B29DD88A1B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Picture 3" descr="Z:\PROJEKTY\Systémové zajištění sociálního začleňování\OPZ publicita\OPZ_barevn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18380"/>
            <a:ext cx="3024336" cy="62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666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alphaModFix amt="4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0375-6A0D-4F58-B8F4-CA7C46FF3984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729F-EDD5-4CEC-92FE-E1B29DD88A1B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Picture 3" descr="Z:\PROJEKTY\Systémové zajištění sociálního začleňování\OPZ publicita\OPZ_barevn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18380"/>
            <a:ext cx="3024336" cy="62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66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alphaModFix amt="4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0375-6A0D-4F58-B8F4-CA7C46FF3984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729F-EDD5-4CEC-92FE-E1B29DD88A1B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3" descr="Z:\PROJEKTY\Systémové zajištění sociálního začleňování\OPZ publicita\OPZ_barevn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18380"/>
            <a:ext cx="3024336" cy="62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26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alphaModFix amt="4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0375-6A0D-4F58-B8F4-CA7C46FF3984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729F-EDD5-4CEC-92FE-E1B29DD88A1B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3" descr="Z:\PROJEKTY\Systémové zajištění sociálního začleňování\OPZ publicita\OPZ_barevn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18380"/>
            <a:ext cx="3024336" cy="62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081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B0375-6A0D-4F58-B8F4-CA7C46FF3984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5729F-EDD5-4CEC-92FE-E1B29DD88A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9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7104A-C9E6-40C9-BF84-BD526C692FCE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4823-1FB8-4C6B-9562-78D221BD8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30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C2615-8742-44A0-AF5D-4CFC6B34D8D4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43CBA-C377-483B-B857-75514A2761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46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895079"/>
            <a:ext cx="7772400" cy="1470025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cs typeface="Arial" panose="020B0604020202020204" pitchFamily="34" charset="0"/>
              </a:rPr>
              <a:t>Dobrá práce, dobré vzdělání: </a:t>
            </a:r>
            <a:br>
              <a:rPr lang="cs-CZ" sz="3200" b="1" dirty="0" smtClean="0">
                <a:cs typeface="Arial" panose="020B0604020202020204" pitchFamily="34" charset="0"/>
              </a:rPr>
            </a:br>
            <a:r>
              <a:rPr lang="cs-CZ" sz="3200" b="1" dirty="0" smtClean="0">
                <a:cs typeface="Arial" panose="020B0604020202020204" pitchFamily="34" charset="0"/>
              </a:rPr>
              <a:t>předčasné odchody ze vzdělávání a reprodukce sociálního vyloučení</a:t>
            </a:r>
            <a:endParaRPr lang="cs-CZ" sz="1600" i="1" dirty="0"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7504" y="5209455"/>
            <a:ext cx="9153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u="sng" dirty="0" smtClean="0"/>
              <a:t>Prezentované výzkumy zpracovali:</a:t>
            </a:r>
            <a:r>
              <a:rPr lang="cs-CZ" sz="1400" dirty="0" smtClean="0"/>
              <a:t> Miroslav </a:t>
            </a:r>
            <a:r>
              <a:rPr lang="cs-CZ" sz="1400" dirty="0" err="1" smtClean="0"/>
              <a:t>Bocan</a:t>
            </a:r>
            <a:r>
              <a:rPr lang="cs-CZ" sz="1400" dirty="0" smtClean="0"/>
              <a:t>, Petr Lang, Roman Matoušek, Andrea Svobodová, Radka Vepřková a další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164288" y="2391023"/>
            <a:ext cx="1260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3. března 2020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7504" y="4869160"/>
            <a:ext cx="2402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u="sng" dirty="0" smtClean="0"/>
              <a:t>Prezentující:</a:t>
            </a:r>
            <a:r>
              <a:rPr lang="cs-CZ" sz="1400" dirty="0" smtClean="0"/>
              <a:t> Roman Matoušek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90283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Příčiny předčasných odchodů: ztraceni v systému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nepřátelské prostředí v ZŠ/SŠ – rasismus, nedůvěra majority</a:t>
            </a:r>
          </a:p>
          <a:p>
            <a:pPr lvl="0"/>
            <a:r>
              <a:rPr lang="cs-CZ" dirty="0" smtClean="0"/>
              <a:t>řešení </a:t>
            </a:r>
            <a:r>
              <a:rPr lang="cs-CZ" dirty="0"/>
              <a:t>nastalých konfliktů mezi žáky, školou a rodiči těchto žáků</a:t>
            </a:r>
          </a:p>
          <a:p>
            <a:r>
              <a:rPr lang="cs-CZ" dirty="0" smtClean="0"/>
              <a:t>špatná ekonomická situace domácnosti - preference </a:t>
            </a:r>
            <a:r>
              <a:rPr lang="cs-CZ" dirty="0"/>
              <a:t>zaměstnání před </a:t>
            </a:r>
            <a:r>
              <a:rPr lang="cs-CZ" dirty="0" smtClean="0"/>
              <a:t>studiem - </a:t>
            </a:r>
            <a:r>
              <a:rPr lang="cs-CZ" dirty="0"/>
              <a:t>vyšší autonomie žáka v rodině </a:t>
            </a:r>
          </a:p>
        </p:txBody>
      </p:sp>
    </p:spTree>
    <p:extLst>
      <p:ext uri="{BB962C8B-B14F-4D97-AF65-F5344CB8AC3E}">
        <p14:creationId xmlns:p14="http://schemas.microsoft.com/office/powerpoint/2010/main" val="255156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Příčiny předčasných odchodů: ztraceni v systému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dirty="0"/>
              <a:t>v případě ukončení ZŠ v 7.- 8. třídě nemožnost studia běžných </a:t>
            </a:r>
            <a:r>
              <a:rPr lang="cs-CZ" dirty="0" smtClean="0"/>
              <a:t>středoškolských </a:t>
            </a:r>
            <a:r>
              <a:rPr lang="cs-CZ" dirty="0"/>
              <a:t>oborů</a:t>
            </a:r>
          </a:p>
          <a:p>
            <a:pPr>
              <a:lnSpc>
                <a:spcPct val="120000"/>
              </a:lnSpc>
            </a:pPr>
            <a:r>
              <a:rPr lang="cs-CZ" dirty="0"/>
              <a:t>špatná volba oboru </a:t>
            </a:r>
            <a:r>
              <a:rPr lang="cs-CZ" dirty="0" smtClean="0"/>
              <a:t>střední školy (zájem a předpoklady vs. </a:t>
            </a:r>
            <a:r>
              <a:rPr lang="cs-CZ" dirty="0"/>
              <a:t>d</a:t>
            </a:r>
            <a:r>
              <a:rPr lang="cs-CZ" dirty="0" smtClean="0"/>
              <a:t>ostupnost)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dirty="0">
                <a:solidFill>
                  <a:prstClr val="black"/>
                </a:solidFill>
              </a:rPr>
              <a:t>nereálné </a:t>
            </a:r>
            <a:r>
              <a:rPr lang="cs-CZ" dirty="0" smtClean="0">
                <a:solidFill>
                  <a:prstClr val="black"/>
                </a:solidFill>
              </a:rPr>
              <a:t>představy, </a:t>
            </a:r>
            <a:r>
              <a:rPr lang="cs-CZ" dirty="0" smtClean="0"/>
              <a:t>nedostatečná </a:t>
            </a:r>
            <a:r>
              <a:rPr lang="cs-CZ" dirty="0"/>
              <a:t>orientace v možnostech </a:t>
            </a:r>
            <a:r>
              <a:rPr lang="cs-CZ" dirty="0" smtClean="0"/>
              <a:t>studia a zaměstnání</a:t>
            </a:r>
          </a:p>
          <a:p>
            <a:pPr>
              <a:lnSpc>
                <a:spcPct val="120000"/>
              </a:lnSpc>
            </a:pPr>
            <a:r>
              <a:rPr lang="cs-CZ" dirty="0"/>
              <a:t>n</a:t>
            </a:r>
            <a:r>
              <a:rPr lang="cs-CZ" dirty="0" smtClean="0"/>
              <a:t>eatraktivní školní praxe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7473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Příčiny předčasných odchodů: zázemí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Nekvalitní bydlení 1,6x zvyšuje šanci že dítě opakovalo ročník nebo mělo velmi špatný prospěch – při zohlednění dalších sociodemografických faktorů (Prokop 2019</a:t>
            </a:r>
            <a:r>
              <a:rPr lang="cs-CZ" dirty="0" smtClean="0"/>
              <a:t>)</a:t>
            </a:r>
          </a:p>
          <a:p>
            <a:r>
              <a:rPr lang="cs-CZ" dirty="0" smtClean="0"/>
              <a:t>Časté stěhování, řešení základních potřeb domácnosti vs. dlouhodobá spolupráce se školou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3346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Příčiny předčasných odchodů: instituce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/>
              <a:t>silná </a:t>
            </a:r>
            <a:r>
              <a:rPr lang="cs-CZ" dirty="0" smtClean="0"/>
              <a:t>fragmentace subjektů, mezirezortní hranice, bariéry spolupráce  </a:t>
            </a:r>
            <a:r>
              <a:rPr lang="cs-CZ" dirty="0"/>
              <a:t>(školy, </a:t>
            </a:r>
            <a:r>
              <a:rPr lang="cs-CZ" dirty="0" smtClean="0"/>
              <a:t>úřady práce, pedagogicko-psychologické poradny, </a:t>
            </a:r>
            <a:r>
              <a:rPr lang="cs-CZ" dirty="0"/>
              <a:t>terénní sociální pracovníci, NNO).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dirty="0" smtClean="0"/>
              <a:t>odlišné </a:t>
            </a:r>
            <a:r>
              <a:rPr lang="cs-CZ" dirty="0"/>
              <a:t>legitimní </a:t>
            </a:r>
            <a:r>
              <a:rPr lang="cs-CZ" dirty="0" smtClean="0"/>
              <a:t>cíle veřejných politik/projektů </a:t>
            </a:r>
            <a:r>
              <a:rPr lang="cs-CZ" dirty="0"/>
              <a:t>(návrat </a:t>
            </a:r>
            <a:r>
              <a:rPr lang="cs-CZ" dirty="0" smtClean="0"/>
              <a:t>mladých dospělých </a:t>
            </a:r>
            <a:r>
              <a:rPr lang="cs-CZ" dirty="0"/>
              <a:t>do systému vzdělávání vs. umístění do zaměstnání)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7149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Finanční dopady předčasných odchodů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cs-CZ" dirty="0" smtClean="0"/>
              <a:t>Dosažené vzdělání (výsledek sociální a vzdělávací politiky) se </a:t>
            </a:r>
            <a:r>
              <a:rPr lang="cs-CZ" dirty="0"/>
              <a:t>promítá dlouhodobě do života jednotlivců a příjmů státního rozpočtu</a:t>
            </a:r>
          </a:p>
          <a:p>
            <a:r>
              <a:rPr lang="cs-CZ" dirty="0" smtClean="0"/>
              <a:t>Vyčíslení </a:t>
            </a:r>
            <a:r>
              <a:rPr lang="cs-CZ" dirty="0"/>
              <a:t>těchto dopadů na stát a </a:t>
            </a:r>
            <a:r>
              <a:rPr lang="cs-CZ" dirty="0" smtClean="0"/>
              <a:t>jednotlivce</a:t>
            </a:r>
          </a:p>
          <a:p>
            <a:pPr lvl="1"/>
            <a:r>
              <a:rPr lang="cs-CZ" dirty="0" smtClean="0"/>
              <a:t>Jaká je aktuální hodnota dosaženého vzdělání?</a:t>
            </a:r>
          </a:p>
          <a:p>
            <a:pPr lvl="1"/>
            <a:r>
              <a:rPr lang="cs-CZ" dirty="0" smtClean="0"/>
              <a:t>Kolik společnost/stát stojí horší vzdělanost v SVL?</a:t>
            </a:r>
          </a:p>
          <a:p>
            <a:pPr lvl="1"/>
            <a:r>
              <a:rPr lang="cs-CZ" dirty="0" smtClean="0"/>
              <a:t>Jak velká investice do sociálního začleňování se vyplatí?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91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Datové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Český statistický úřad – Výběrové šetření pracovních sil</a:t>
            </a:r>
          </a:p>
          <a:p>
            <a:pPr lvl="1"/>
            <a:r>
              <a:rPr lang="cs-CZ" dirty="0" smtClean="0"/>
              <a:t>Nezaměstnanost a příjmy </a:t>
            </a:r>
            <a:r>
              <a:rPr lang="cs-CZ" dirty="0"/>
              <a:t>podle vzdělání 2009 – 2016</a:t>
            </a:r>
          </a:p>
          <a:p>
            <a:pPr lvl="1"/>
            <a:r>
              <a:rPr lang="cs-CZ" dirty="0"/>
              <a:t>Využity průměrné hodnoty – zachycení období ekonomické krize i současné nízké nezaměstnanosti</a:t>
            </a:r>
          </a:p>
          <a:p>
            <a:r>
              <a:rPr lang="cs-CZ" dirty="0"/>
              <a:t>Studie nákladů nezaměstnanosti VÚPSV</a:t>
            </a:r>
          </a:p>
          <a:p>
            <a:pPr lvl="1"/>
            <a:r>
              <a:rPr lang="cs-CZ" dirty="0"/>
              <a:t>Roční náklad pro stát 207 tis. Kč (dávky, daně, odvody)</a:t>
            </a:r>
          </a:p>
          <a:p>
            <a:r>
              <a:rPr lang="cs-CZ" dirty="0"/>
              <a:t>Model vývoje mezd do roku 2050 (prodloužení </a:t>
            </a:r>
            <a:r>
              <a:rPr lang="cs-CZ" dirty="0" smtClean="0"/>
              <a:t>do 2067)</a:t>
            </a:r>
            <a:endParaRPr lang="cs-CZ" dirty="0"/>
          </a:p>
          <a:p>
            <a:pPr lvl="1"/>
            <a:r>
              <a:rPr lang="cs-CZ" dirty="0"/>
              <a:t>podklad tzv. Bezděkovy komise při diskuzích o důchodové reformě)</a:t>
            </a:r>
          </a:p>
          <a:p>
            <a:pPr lvl="1"/>
            <a:r>
              <a:rPr lang="cs-CZ" dirty="0"/>
              <a:t>Roční tempo růstu nominálních mezd 3 - 4 % (prvních zhruba 10 let dobrá shoda s reálným vývojem)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10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Perspektivy pracovního uplatnění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Základní a neukončené vzdělání</a:t>
            </a:r>
          </a:p>
          <a:p>
            <a:r>
              <a:rPr lang="cs-CZ" dirty="0"/>
              <a:t>Průměrný výdělek ve výši 65 % průměrné mzdy</a:t>
            </a:r>
          </a:p>
          <a:p>
            <a:r>
              <a:rPr lang="cs-CZ" dirty="0"/>
              <a:t>Pravděpodobnost nezaměstnanosti 24,1 %</a:t>
            </a:r>
          </a:p>
          <a:p>
            <a:r>
              <a:rPr lang="cs-CZ" dirty="0"/>
              <a:t>Vstup do zaměstnání ve věku cca 16 let</a:t>
            </a:r>
          </a:p>
          <a:p>
            <a:r>
              <a:rPr lang="cs-CZ" dirty="0"/>
              <a:t>Očekávaná délka ekonomické aktivity 50 let</a:t>
            </a:r>
          </a:p>
          <a:p>
            <a:pPr lvl="1"/>
            <a:r>
              <a:rPr lang="cs-CZ" dirty="0"/>
              <a:t>38 let pracuje</a:t>
            </a:r>
          </a:p>
          <a:p>
            <a:pPr lvl="1"/>
            <a:r>
              <a:rPr lang="cs-CZ" dirty="0"/>
              <a:t>12 let v nezaměstnanosti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5564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Perspektivy pracovního uplatnění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Střední vzdělání bez maturity</a:t>
            </a:r>
          </a:p>
          <a:p>
            <a:r>
              <a:rPr lang="cs-CZ" dirty="0"/>
              <a:t>Průměrný výdělek ve výši 75 % průměrné mzdy</a:t>
            </a:r>
          </a:p>
          <a:p>
            <a:r>
              <a:rPr lang="cs-CZ" dirty="0"/>
              <a:t>Pravděpodobnost nezaměstnanosti 7,2 %</a:t>
            </a:r>
          </a:p>
          <a:p>
            <a:r>
              <a:rPr lang="cs-CZ" dirty="0"/>
              <a:t>Vstup do zaměstnání ve věku cca 18 let</a:t>
            </a:r>
          </a:p>
          <a:p>
            <a:r>
              <a:rPr lang="cs-CZ" dirty="0"/>
              <a:t>Očekávaná délka ekonomické aktivity 47 let</a:t>
            </a:r>
          </a:p>
          <a:p>
            <a:pPr lvl="1"/>
            <a:r>
              <a:rPr lang="cs-CZ" dirty="0"/>
              <a:t>43 let a 8 měsíců pracuje</a:t>
            </a:r>
          </a:p>
          <a:p>
            <a:pPr lvl="1"/>
            <a:r>
              <a:rPr lang="cs-CZ" dirty="0"/>
              <a:t>3 roky a 4 měsíce v nezaměstnanosti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8753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Perspektivy pracovního uplatnění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Střední vzdělání s maturitou</a:t>
            </a:r>
          </a:p>
          <a:p>
            <a:r>
              <a:rPr lang="cs-CZ" dirty="0"/>
              <a:t>Průměrný výdělek ve výši 99 % průměrné mzdy</a:t>
            </a:r>
          </a:p>
          <a:p>
            <a:r>
              <a:rPr lang="cs-CZ" dirty="0"/>
              <a:t>Pravděpodobnost nezaměstnanosti 4,6 %</a:t>
            </a:r>
          </a:p>
          <a:p>
            <a:r>
              <a:rPr lang="cs-CZ" dirty="0"/>
              <a:t>Vstup do zaměstnání ve věku cca 19 let</a:t>
            </a:r>
          </a:p>
          <a:p>
            <a:r>
              <a:rPr lang="cs-CZ" dirty="0"/>
              <a:t>Očekávaná délka ekonomické aktivity 46 let</a:t>
            </a:r>
          </a:p>
          <a:p>
            <a:pPr lvl="1"/>
            <a:r>
              <a:rPr lang="cs-CZ" dirty="0"/>
              <a:t>43 let a 11 měsíců pracuje</a:t>
            </a:r>
          </a:p>
          <a:p>
            <a:pPr lvl="1"/>
            <a:r>
              <a:rPr lang="cs-CZ" dirty="0"/>
              <a:t>2 roky a 1 měsíc v nezaměstnanosti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9740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Model výpočtu finančních dopadů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Celoživotní příjmy z práce, zaplacené daně, odvody vs. náklady státu na řešení nezaměstnanosti</a:t>
            </a:r>
          </a:p>
          <a:p>
            <a:r>
              <a:rPr lang="cs-CZ" dirty="0"/>
              <a:t>Předpoklad stability základních proměnných:</a:t>
            </a:r>
          </a:p>
          <a:p>
            <a:pPr lvl="1"/>
            <a:r>
              <a:rPr lang="cs-CZ" dirty="0"/>
              <a:t>Průměrná míra nezaměstnanosti podle vzdělání</a:t>
            </a:r>
          </a:p>
          <a:p>
            <a:pPr lvl="1"/>
            <a:r>
              <a:rPr lang="cs-CZ" dirty="0"/>
              <a:t>Vzájemné poměry příjmů mezi vzdělanostními skupinami (stejné tempo růstu mezd)</a:t>
            </a:r>
          </a:p>
          <a:p>
            <a:pPr lvl="1"/>
            <a:r>
              <a:rPr lang="cs-CZ" dirty="0"/>
              <a:t>Efektivní míra zdanění (daňová sazba + slevy, odvody na pojistné)</a:t>
            </a:r>
          </a:p>
          <a:p>
            <a:pPr lvl="1"/>
            <a:r>
              <a:rPr lang="cs-CZ" dirty="0"/>
              <a:t>Náklady státu na nezaměstnané rostou stejným tempem, jako mzdy</a:t>
            </a:r>
          </a:p>
          <a:p>
            <a:pPr lvl="1"/>
            <a:r>
              <a:rPr lang="cs-CZ" dirty="0"/>
              <a:t>Míra (ne)zaměstnanosti nesouvisí s věkem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6590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Předčasné odchody ze vzdělávání v Česku – trendy a regionální rozdíly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Příčiny předčasných odchodů – sociální postavení, rodina, škola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Důsledky předčasných odchodů – perspektivy pracovního uplatnění a dopady na veřejné rozpočty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Závěry</a:t>
            </a:r>
          </a:p>
          <a:p>
            <a:pPr marL="457200" indent="-457200">
              <a:buFont typeface="+mj-lt"/>
              <a:buAutoNum type="arabicPeriod"/>
            </a:pPr>
            <a:endParaRPr lang="cs-CZ" sz="2400" dirty="0"/>
          </a:p>
          <a:p>
            <a:pPr marL="457200" indent="-457200">
              <a:buFont typeface="+mj-lt"/>
              <a:buAutoNum type="arabicPeriod"/>
            </a:pP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endParaRPr lang="cs-CZ" sz="2400" dirty="0"/>
          </a:p>
          <a:p>
            <a:pPr marL="457200" indent="-457200">
              <a:buFont typeface="+mj-lt"/>
              <a:buAutoNum type="arabicPeriod"/>
            </a:pP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endParaRPr lang="cs-CZ" sz="2400" dirty="0" smtClean="0"/>
          </a:p>
          <a:p>
            <a:pPr marL="457200" indent="-457200">
              <a:buFont typeface="+mj-lt"/>
              <a:buAutoNum type="arabicPeriod"/>
            </a:pPr>
            <a:endParaRPr lang="cs-CZ" sz="2400" dirty="0" smtClean="0"/>
          </a:p>
          <a:p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734888" y="1520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cs typeface="Arial" panose="020B0604020202020204" pitchFamily="34" charset="0"/>
              </a:rPr>
              <a:t>Struktura prezentace</a:t>
            </a:r>
            <a:endParaRPr lang="cs-CZ" sz="32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4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334888"/>
            <a:ext cx="6192688" cy="1143000"/>
          </a:xfrm>
        </p:spPr>
        <p:txBody>
          <a:bodyPr/>
          <a:lstStyle/>
          <a:p>
            <a:r>
              <a:rPr lang="cs-CZ" dirty="0" smtClean="0"/>
              <a:t>Finanční dopady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06268"/>
              </p:ext>
            </p:extLst>
          </p:nvPr>
        </p:nvGraphicFramePr>
        <p:xfrm>
          <a:off x="323527" y="1844825"/>
          <a:ext cx="8640961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7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21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Nejvyšší dosažené vzdělání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Celoživotní čisté příjmy (mil. Kč)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Zvýšení příjmů oproti ZŠ (mil. Kč)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Celoživotní bilance vůči státu (mil. Kč)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Změna bilance oproti ZŠ (mil. Kč)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1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Základní a neukončené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23,45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X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7,33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X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1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Střední bez maturity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31,61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8,16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20,34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13,01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1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Střední s maturitou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40,44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16,99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29,93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22,60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39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Vzdělání se vyplatí jednotlivci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Dosažení alespoň středního vzdělání bez maturity znamená oproti základnímu vzdělání zvýšení průměrných celoživotních pracovních příjmů jednotlivce o více než třetinu (8 mil. </a:t>
            </a:r>
            <a:r>
              <a:rPr lang="cs-CZ" dirty="0" smtClean="0"/>
              <a:t>Kč</a:t>
            </a:r>
            <a:r>
              <a:rPr lang="cs-CZ" dirty="0"/>
              <a:t>). </a:t>
            </a:r>
            <a:endParaRPr lang="cs-CZ" dirty="0" smtClean="0"/>
          </a:p>
          <a:p>
            <a:r>
              <a:rPr lang="cs-CZ" dirty="0"/>
              <a:t>Úspěšné dokončení střední školy s maturitou znamená zvýšení příjmů o více než 60 % (17 mil. Kč) oproti získání pouze základního vzdělání. </a:t>
            </a:r>
          </a:p>
        </p:txBody>
      </p:sp>
    </p:spTree>
    <p:extLst>
      <p:ext uri="{BB962C8B-B14F-4D97-AF65-F5344CB8AC3E}">
        <p14:creationId xmlns:p14="http://schemas.microsoft.com/office/powerpoint/2010/main" val="285670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txBody>
          <a:bodyPr/>
          <a:lstStyle/>
          <a:p>
            <a:r>
              <a:rPr lang="cs-CZ" dirty="0" smtClean="0"/>
              <a:t>Vzdělání se vyplatí státu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 </a:t>
            </a:r>
            <a:r>
              <a:rPr lang="cs-CZ" dirty="0"/>
              <a:t>důsledku jednoho předčasného odchodu ze vzdělávání veřejné rozpočty přijdou do roku 2067 o zhruba 13 mil. Kč ve srovnání s úspěšným vyučením. </a:t>
            </a:r>
            <a:endParaRPr lang="cs-CZ" dirty="0" smtClean="0"/>
          </a:p>
          <a:p>
            <a:r>
              <a:rPr lang="cs-CZ" dirty="0" smtClean="0"/>
              <a:t>V</a:t>
            </a:r>
            <a:r>
              <a:rPr lang="cs-CZ" dirty="0"/>
              <a:t> případě úspěšného dokončení střední školy s maturitou by pak byla celková bilance </a:t>
            </a:r>
            <a:r>
              <a:rPr lang="cs-CZ" dirty="0" smtClean="0"/>
              <a:t>veřejných rozpočtů vyšší o 22 mil. Kč. </a:t>
            </a:r>
          </a:p>
          <a:p>
            <a:r>
              <a:rPr lang="cs-CZ" dirty="0"/>
              <a:t>Zabránění 1000 předčasným odchodům – zisk státu </a:t>
            </a:r>
            <a:r>
              <a:rPr lang="cs-CZ" dirty="0" smtClean="0"/>
              <a:t>13 - 22 </a:t>
            </a:r>
            <a:r>
              <a:rPr lang="cs-CZ" dirty="0"/>
              <a:t>mld. Kč (do roku 2067)</a:t>
            </a:r>
          </a:p>
          <a:p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419605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Závěry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Předčasné odchody významným problémem s výraznou územní (regionální a lokální) dimenzí</a:t>
            </a:r>
          </a:p>
          <a:p>
            <a:r>
              <a:rPr lang="cs-CZ" sz="2800" dirty="0" smtClean="0"/>
              <a:t>Ztráta individuálních příjmů – omezení kupní síly na lokálních trzích a celkových příjmů státu</a:t>
            </a:r>
            <a:endParaRPr lang="cs-CZ" sz="2800" dirty="0" smtClean="0"/>
          </a:p>
          <a:p>
            <a:r>
              <a:rPr lang="cs-CZ" sz="2800" dirty="0" smtClean="0"/>
              <a:t>Obecně </a:t>
            </a:r>
            <a:r>
              <a:rPr lang="cs-CZ" sz="2800" dirty="0"/>
              <a:t>neinkluzivní prostředí – příprava žáka na školu vs. školy na žáka – reprodukce nerovností</a:t>
            </a:r>
          </a:p>
          <a:p>
            <a:r>
              <a:rPr lang="cs-CZ" sz="2800" dirty="0" smtClean="0"/>
              <a:t>Potřeba další systémové podpory </a:t>
            </a:r>
            <a:r>
              <a:rPr lang="cs-CZ" sz="2800" dirty="0" smtClean="0"/>
              <a:t>pro </a:t>
            </a:r>
            <a:r>
              <a:rPr lang="cs-CZ" sz="2800" dirty="0" smtClean="0"/>
              <a:t>žáky, kteří nemají podporu v </a:t>
            </a:r>
            <a:r>
              <a:rPr lang="cs-CZ" sz="2800" dirty="0" smtClean="0"/>
              <a:t>rodině, včetně jejich zázemí (bydlení, motivace ke vzdělávání, poznání možností…)</a:t>
            </a:r>
            <a:endParaRPr lang="cs-CZ" sz="2800" dirty="0"/>
          </a:p>
          <a:p>
            <a:r>
              <a:rPr lang="cs-CZ" sz="2800" dirty="0" smtClean="0"/>
              <a:t>Možnosti pracovního uplatnění, získání kvalifikace…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7049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07629"/>
            <a:ext cx="8229600" cy="46457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b="1" dirty="0" smtClean="0">
                <a:solidFill>
                  <a:srgbClr val="00B050"/>
                </a:solidFill>
              </a:rPr>
              <a:t>Diskuze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AutoShape 2" descr="loga portálů úřadu vlády"/>
          <p:cNvSpPr>
            <a:spLocks noChangeAspect="1" noChangeArrowheads="1"/>
          </p:cNvSpPr>
          <p:nvPr/>
        </p:nvSpPr>
        <p:spPr bwMode="auto">
          <a:xfrm>
            <a:off x="120650" y="-38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688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Agentura pro sociální začleňování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Od </a:t>
            </a:r>
            <a:r>
              <a:rPr lang="cs-CZ" dirty="0"/>
              <a:t>roku 2008 nástroj vlády pro řešení problémů územních koncentrací sociálního vyloučení (sociálně vyloučené lokality</a:t>
            </a:r>
            <a:r>
              <a:rPr lang="cs-CZ" dirty="0" smtClean="0"/>
              <a:t>), od 1.1. 2020 v rámci MMR </a:t>
            </a:r>
            <a:endParaRPr lang="cs-CZ" dirty="0"/>
          </a:p>
          <a:p>
            <a:pPr lvl="1"/>
            <a:r>
              <a:rPr lang="cs-CZ" dirty="0"/>
              <a:t>Výzkumy sociálního vyloučení, jeho příčin a důsledku </a:t>
            </a:r>
          </a:p>
          <a:p>
            <a:pPr lvl="1"/>
            <a:r>
              <a:rPr lang="cs-CZ" dirty="0"/>
              <a:t>Strategické plánování na místní úrovni</a:t>
            </a:r>
          </a:p>
          <a:p>
            <a:pPr lvl="1"/>
            <a:r>
              <a:rPr lang="cs-CZ" dirty="0"/>
              <a:t>Odborné a projektové poradenství</a:t>
            </a:r>
          </a:p>
          <a:p>
            <a:pPr lvl="1"/>
            <a:r>
              <a:rPr lang="cs-CZ" dirty="0"/>
              <a:t>Přenos podnětů na centrální úroveň, formulace politik (Strategie boje proti sociálnímu vyloučení 2016 – 2020)</a:t>
            </a:r>
          </a:p>
          <a:p>
            <a:pPr lvl="1"/>
            <a:r>
              <a:rPr lang="cs-CZ" dirty="0"/>
              <a:t>Implementace ESIF (koordinovaný přístup k SVL)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101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txBody>
          <a:bodyPr/>
          <a:lstStyle/>
          <a:p>
            <a:r>
              <a:rPr lang="cs-CZ" dirty="0" smtClean="0"/>
              <a:t>Předčasné odchody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Předčasné odchody ze vzdělávání (early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leavers</a:t>
            </a:r>
            <a:r>
              <a:rPr lang="cs-CZ" dirty="0" smtClean="0"/>
              <a:t>, </a:t>
            </a:r>
            <a:r>
              <a:rPr lang="cs-CZ" dirty="0" err="1" smtClean="0"/>
              <a:t>dropouts</a:t>
            </a:r>
            <a:r>
              <a:rPr lang="cs-CZ" dirty="0" smtClean="0"/>
              <a:t>) podle </a:t>
            </a:r>
            <a:r>
              <a:rPr lang="cs-CZ" dirty="0" err="1" smtClean="0"/>
              <a:t>Eurostatu</a:t>
            </a:r>
            <a:r>
              <a:rPr lang="cs-CZ" dirty="0" smtClean="0"/>
              <a:t> – podíl osob ve věku 18 – 24 let, kteří nedokončili ani nižší středoškolské vzdělání (vyučení)</a:t>
            </a:r>
          </a:p>
          <a:p>
            <a:r>
              <a:rPr lang="cs-CZ" dirty="0"/>
              <a:t>Nízká míra předčasných odchodů ze vzdělávání – TOP 7 zemí EU, ale  nárůst 2013 – 2017 z 5,4 na 6,7 % (státní maturity)</a:t>
            </a:r>
          </a:p>
          <a:p>
            <a:r>
              <a:rPr lang="cs-CZ" dirty="0" smtClean="0"/>
              <a:t>Významné </a:t>
            </a:r>
            <a:r>
              <a:rPr lang="cs-CZ" dirty="0"/>
              <a:t>regionální rozdíly – Severozápad nárůst z 9,4 % na 15,6 % (odpovídá 5 nejhorším zemí EU) vs. Praha, Jihovýchod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319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Předčasné odchody ze ZŠ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Ukončení povinné školní docházky v 7. nebo 8. ročníku – 3495 žáků v běžných třídách základních škol ve školním roce 2017/18 (4,5 %), významné meziregionální rozdíly</a:t>
            </a:r>
          </a:p>
          <a:p>
            <a:pPr lvl="1"/>
            <a:r>
              <a:rPr lang="cs-CZ" sz="2400" dirty="0"/>
              <a:t>v 17 obvodech ORP nezískalo základní vzdělání více než 10 % žáků základní školy (v 1 obvodě více než 20 %),</a:t>
            </a:r>
          </a:p>
          <a:p>
            <a:pPr lvl="1"/>
            <a:r>
              <a:rPr lang="cs-CZ" sz="2400" dirty="0"/>
              <a:t>v 18 ORP nezískalo základní vzdělání méně než 1 % žáků (ve čtyřech obvodech získali základní vzdělání všichni)</a:t>
            </a:r>
          </a:p>
        </p:txBody>
      </p:sp>
    </p:spTree>
    <p:extLst>
      <p:ext uri="{BB962C8B-B14F-4D97-AF65-F5344CB8AC3E}">
        <p14:creationId xmlns:p14="http://schemas.microsoft.com/office/powerpoint/2010/main" val="397649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7" name="Picture 3" descr="C:\Users\Lang\Desktop\19-08-13 Plocha_ASZ\ASZ\Úkoly\2019 Konstrukce složeného indikátoru\Výstupy\_Mapy\19-08-26\Mapy_origo\Předčasné odchod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900288" cy="629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36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ng\Desktop\ASZ\19-12-11 Plocha_ASZ\ASZ\Úkoly\_2019-2020 MTDK\Výstupy\_Mapy\20-01-16 Index 2018 (s UoZ6+)\Index_20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20688"/>
            <a:ext cx="9166058" cy="64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38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Předčasné odchody a sociální vyloučení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/>
          </p:nvPr>
        </p:nvGraphicFramePr>
        <p:xfrm>
          <a:off x="1187624" y="1628802"/>
          <a:ext cx="6912769" cy="40957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4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1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6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7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Nejvyšší dosažené vzdělání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Obyvatelé SVL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Celková populace ČR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7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Základní a nedokončené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62,9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18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7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Střední bez maturity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28,8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33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7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Střední s maturitou/VOŠ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7,1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31,2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7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Vysokoškolské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1,2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12,5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7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Nezjištěno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-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5,3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7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Celkem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100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47664" y="55892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Zdroj: Toušek a kol. (2018), SLDB 2011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8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Příčiny předčasných odchodů: rodina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dirty="0"/>
              <a:t>nedostatečná podpora v rodině žáka, nedostatek vzorů v rodině, nezájem o vzdělání, vzdělání není prioritou</a:t>
            </a:r>
          </a:p>
          <a:p>
            <a:pPr>
              <a:lnSpc>
                <a:spcPct val="120000"/>
              </a:lnSpc>
            </a:pPr>
            <a:r>
              <a:rPr lang="cs-CZ" dirty="0"/>
              <a:t>příliš mnoho absencí   -  nezvládání učiva  -  neúspěch  -    ukončení docházky</a:t>
            </a:r>
          </a:p>
          <a:p>
            <a:r>
              <a:rPr lang="cs-CZ" dirty="0"/>
              <a:t>očekávané role mladých v rodině – péče o mladší sourozence, zajišťování příjmu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8792828"/>
      </p:ext>
    </p:extLst>
  </p:cSld>
  <p:clrMapOvr>
    <a:masterClrMapping/>
  </p:clrMapOvr>
</p:sld>
</file>

<file path=ppt/theme/theme1.xml><?xml version="1.0" encoding="utf-8"?>
<a:theme xmlns:a="http://schemas.openxmlformats.org/drawingml/2006/main" name="OPZ varianta 2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Z varianta 3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1" id="{A1014A95-8D92-4999-8779-BA7E038F5BBB}" vid="{971AC287-7112-4FD5-ADFB-F8E6FA9D0B89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13428</TotalTime>
  <Words>1287</Words>
  <Application>Microsoft Office PowerPoint</Application>
  <PresentationFormat>Předvádění na obrazovce (4:3)</PresentationFormat>
  <Paragraphs>192</Paragraphs>
  <Slides>24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OPZ varianta 2</vt:lpstr>
      <vt:lpstr>OPZ varianta 3</vt:lpstr>
      <vt:lpstr>Motiv1</vt:lpstr>
      <vt:lpstr>Dobrá práce, dobré vzdělání:  předčasné odchody ze vzdělávání a reprodukce sociálního vyloučení</vt:lpstr>
      <vt:lpstr>Prezentace aplikace PowerPoint</vt:lpstr>
      <vt:lpstr>Agentura pro sociální začleňování</vt:lpstr>
      <vt:lpstr>Předčasné odchody </vt:lpstr>
      <vt:lpstr>Předčasné odchody ze ZŠ</vt:lpstr>
      <vt:lpstr>Prezentace aplikace PowerPoint</vt:lpstr>
      <vt:lpstr>Prezentace aplikace PowerPoint</vt:lpstr>
      <vt:lpstr>Předčasné odchody a sociální vyloučení</vt:lpstr>
      <vt:lpstr>Příčiny předčasných odchodů: rodina</vt:lpstr>
      <vt:lpstr>Příčiny předčasných odchodů: ztraceni v systému</vt:lpstr>
      <vt:lpstr>Příčiny předčasných odchodů: ztraceni v systému</vt:lpstr>
      <vt:lpstr>Příčiny předčasných odchodů: zázemí</vt:lpstr>
      <vt:lpstr>Příčiny předčasných odchodů: instituce</vt:lpstr>
      <vt:lpstr>Finanční dopady předčasných odchodů</vt:lpstr>
      <vt:lpstr>Datové zdroje</vt:lpstr>
      <vt:lpstr>Perspektivy pracovního uplatnění</vt:lpstr>
      <vt:lpstr>Perspektivy pracovního uplatnění</vt:lpstr>
      <vt:lpstr>Perspektivy pracovního uplatnění</vt:lpstr>
      <vt:lpstr>Model výpočtu finančních dopadů</vt:lpstr>
      <vt:lpstr>Finanční dopady</vt:lpstr>
      <vt:lpstr>Vzdělání se vyplatí jednotlivci</vt:lpstr>
      <vt:lpstr>Vzdělání se vyplatí státu</vt:lpstr>
      <vt:lpstr>Závěry</vt:lpstr>
      <vt:lpstr>Prezentace aplikace PowerPoint</vt:lpstr>
    </vt:vector>
  </TitlesOfParts>
  <Company>Úřad vlády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Lang;Roman Matoušek</dc:creator>
  <cp:lastModifiedBy>Matoušek Roman</cp:lastModifiedBy>
  <cp:revision>315</cp:revision>
  <dcterms:created xsi:type="dcterms:W3CDTF">2016-04-15T08:49:58Z</dcterms:created>
  <dcterms:modified xsi:type="dcterms:W3CDTF">2020-03-03T00:27:08Z</dcterms:modified>
</cp:coreProperties>
</file>