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3" r:id="rId3"/>
    <p:sldId id="274" r:id="rId4"/>
    <p:sldId id="275" r:id="rId5"/>
    <p:sldId id="276" r:id="rId6"/>
    <p:sldId id="262" r:id="rId7"/>
    <p:sldId id="266" r:id="rId8"/>
    <p:sldId id="278" r:id="rId9"/>
    <p:sldId id="279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svetlokadanzs.cz/?utm_source=copy&amp;utm_medium=paste&amp;utm_campaign=copypaste&amp;utm_content=http://www.svetlokadanzs.cz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Světlo Kadaň </a:t>
            </a:r>
            <a:r>
              <a:rPr lang="cs-CZ" dirty="0" err="1"/>
              <a:t>z.s</a:t>
            </a:r>
            <a:r>
              <a:rPr lang="cs-CZ" dirty="0"/>
              <a:t>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sz="2200" b="1" dirty="0"/>
              <a:t>Mgr. Jan Hudák – předseda spolku</a:t>
            </a:r>
            <a:br>
              <a:rPr lang="cs-CZ" sz="2200" b="1" dirty="0"/>
            </a:br>
            <a:r>
              <a:rPr lang="cs-CZ" sz="2200" b="1" dirty="0"/>
              <a:t/>
            </a:r>
            <a:br>
              <a:rPr lang="cs-CZ" sz="2200" b="1" dirty="0"/>
            </a:br>
            <a:r>
              <a:rPr lang="cs-CZ" sz="2200" b="1" dirty="0"/>
              <a:t> Mgr. Filip </a:t>
            </a:r>
            <a:r>
              <a:rPr lang="cs-CZ" sz="2200" b="1" dirty="0" err="1"/>
              <a:t>Ráža</a:t>
            </a:r>
            <a:r>
              <a:rPr lang="cs-CZ" sz="2200" b="1" dirty="0"/>
              <a:t>  - manažer Sekce služeb pro děti, mládež a rodiny</a:t>
            </a:r>
            <a:br>
              <a:rPr lang="cs-CZ" sz="2200" b="1" dirty="0"/>
            </a:br>
            <a:r>
              <a:rPr lang="cs-CZ" sz="2200" b="1" dirty="0"/>
              <a:t/>
            </a:r>
            <a:br>
              <a:rPr lang="cs-CZ" sz="2200" b="1" dirty="0"/>
            </a:br>
            <a:r>
              <a:rPr lang="cs-CZ" sz="2200" dirty="0"/>
              <a:t/>
            </a:r>
            <a:br>
              <a:rPr lang="cs-CZ" sz="2200" dirty="0"/>
            </a:br>
            <a:r>
              <a:rPr lang="cs-CZ" dirty="0"/>
              <a:t>Více zde: </a:t>
            </a:r>
            <a:r>
              <a:rPr lang="cs-CZ" dirty="0">
                <a:hlinkClick r:id="rId2"/>
              </a:rPr>
              <a:t>http://www.svetlokadanzs.cz/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501462"/>
            <a:ext cx="6250927" cy="326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42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521278" cy="58239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400" b="1" dirty="0"/>
              <a:t>NAVŠTĚVUJEME STUDENTY NA PRAXI </a:t>
            </a:r>
            <a:r>
              <a:rPr lang="cs-CZ" sz="1400" dirty="0"/>
              <a:t>– upevňujeme vztahy a lépe se klienti motivují k setrvání ve studiu</a:t>
            </a:r>
            <a:endParaRPr lang="cs-CZ" sz="2400" b="1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0"/>
            <a:ext cx="5342030" cy="4006523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842" y="2912882"/>
            <a:ext cx="5260157" cy="394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9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18" y="1867229"/>
            <a:ext cx="5472231" cy="4218442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606" y="2460142"/>
            <a:ext cx="5643511" cy="423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32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455289" cy="640445"/>
          </a:xfrm>
        </p:spPr>
        <p:txBody>
          <a:bodyPr>
            <a:normAutofit/>
          </a:bodyPr>
          <a:lstStyle/>
          <a:p>
            <a:pPr algn="ctr"/>
            <a:r>
              <a:rPr lang="cs-CZ" sz="2400" b="1" dirty="0"/>
              <a:t>BESEDY SE STUDENTY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4554" y="1264555"/>
            <a:ext cx="5490866" cy="411815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143" y="2488677"/>
            <a:ext cx="5568098" cy="417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76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361021" cy="965116"/>
          </a:xfrm>
        </p:spPr>
        <p:txBody>
          <a:bodyPr>
            <a:normAutofit/>
          </a:bodyPr>
          <a:lstStyle/>
          <a:p>
            <a:r>
              <a:rPr lang="cs-CZ" sz="2400" b="1" dirty="0"/>
              <a:t>LETNÍ PRÁZDNINY – MOTIVAČNÍ PROGRAM KE STUDIU</a:t>
            </a:r>
            <a:br>
              <a:rPr lang="cs-CZ" sz="2400" b="1" dirty="0"/>
            </a:br>
            <a:r>
              <a:rPr lang="cs-CZ" sz="1400" dirty="0"/>
              <a:t>kdybychom s klienty nebyli o prázdninách ve spojení – polovina žáků by nenastoupila do 1.ročníků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23" y="1589226"/>
            <a:ext cx="5704918" cy="3209017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904" y="3346515"/>
            <a:ext cx="5848809" cy="328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54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4" t="1664" r="2245" b="-998"/>
          <a:stretch/>
        </p:blipFill>
        <p:spPr>
          <a:xfrm>
            <a:off x="480766" y="1253764"/>
            <a:ext cx="5204161" cy="4025246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270" y="3016577"/>
            <a:ext cx="6238608" cy="350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45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POBYTOVÉ MOTIVAČNÍ AKCE – MOTIVACE ZPĚT DO ŠKOLY A DO ZAMĚSTNÁNÍ -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81" y="1407736"/>
            <a:ext cx="5337666" cy="400325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732" y="2215299"/>
            <a:ext cx="6070861" cy="455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0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11" y="1207416"/>
            <a:ext cx="5918986" cy="4439240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812" y="2547593"/>
            <a:ext cx="5747209" cy="431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17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400" b="1" dirty="0"/>
              <a:t>Děkujeme za pozornost 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4642" y="2133600"/>
            <a:ext cx="5664542" cy="3909848"/>
          </a:xfrm>
        </p:spPr>
      </p:pic>
    </p:spTree>
    <p:extLst>
      <p:ext uri="{BB962C8B-B14F-4D97-AF65-F5344CB8AC3E}">
        <p14:creationId xmlns:p14="http://schemas.microsoft.com/office/powerpoint/2010/main" val="1395877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89212" y="130630"/>
            <a:ext cx="8915399" cy="378822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>Aktivita  Chci studovat – fakultativní činnost NZDM</a:t>
            </a:r>
            <a:br>
              <a:rPr lang="cs-CZ" sz="3600" b="1" dirty="0"/>
            </a:br>
            <a:r>
              <a:rPr lang="cs-CZ" b="1" dirty="0"/>
              <a:t> </a:t>
            </a:r>
            <a:r>
              <a:rPr lang="cs-CZ" sz="1800" b="1" dirty="0"/>
              <a:t>V roce 2013 – ve městě </a:t>
            </a:r>
            <a:r>
              <a:rPr lang="cs-CZ" sz="1800" b="1" dirty="0" smtClean="0"/>
              <a:t>Kadaň </a:t>
            </a:r>
            <a:r>
              <a:rPr lang="cs-CZ" sz="1800" b="1" dirty="0"/>
              <a:t>vznikly nové obory – E – obory - obor zednické, zahradnické a zemědělské práce pro žáky se speciálními vzdělávacími potřebami.</a:t>
            </a:r>
            <a:br>
              <a:rPr lang="cs-CZ" sz="1800" b="1" dirty="0"/>
            </a:br>
            <a:r>
              <a:rPr lang="cs-CZ" sz="1800" b="1" dirty="0"/>
              <a:t>Tyto obory vznikly na základě potřeb dětí a mládeže z NZDM Kadaň, kdy pracovnice přednesly starostovi města důvody , které vedly k  předčasnému ukončování studia – finanční důvody rodin na dojíždění mimo lokalitu.</a:t>
            </a:r>
            <a:br>
              <a:rPr lang="cs-CZ" sz="1800" b="1" dirty="0"/>
            </a:br>
            <a:r>
              <a:rPr lang="cs-CZ" sz="1800" b="1" dirty="0"/>
              <a:t/>
            </a:r>
            <a:br>
              <a:rPr lang="cs-CZ" sz="1800" b="1" dirty="0"/>
            </a:br>
            <a:r>
              <a:rPr lang="cs-CZ" sz="2200" b="1" dirty="0"/>
              <a:t/>
            </a:r>
            <a:br>
              <a:rPr lang="cs-CZ" sz="2200" b="1" dirty="0"/>
            </a:br>
            <a:r>
              <a:rPr lang="cs-CZ" sz="2200" b="1" dirty="0"/>
              <a:t/>
            </a:r>
            <a:br>
              <a:rPr lang="cs-CZ" sz="2200" b="1" dirty="0"/>
            </a:br>
            <a:r>
              <a:rPr lang="cs-CZ" sz="2200" b="1" dirty="0"/>
              <a:t/>
            </a:r>
            <a:br>
              <a:rPr lang="cs-CZ" sz="2200" b="1" dirty="0"/>
            </a:br>
            <a:endParaRPr lang="cs-CZ" sz="2200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89212" y="5943599"/>
            <a:ext cx="8915399" cy="2253342"/>
          </a:xfrm>
        </p:spPr>
        <p:txBody>
          <a:bodyPr/>
          <a:lstStyle/>
          <a:p>
            <a:r>
              <a:rPr lang="cs-CZ" sz="2400" b="1" dirty="0"/>
              <a:t>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63" y="3820886"/>
            <a:ext cx="3971108" cy="42454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062" y="4075611"/>
            <a:ext cx="3657600" cy="386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9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89212" y="609599"/>
            <a:ext cx="8915399" cy="5490755"/>
          </a:xfrm>
        </p:spPr>
        <p:txBody>
          <a:bodyPr>
            <a:normAutofit/>
          </a:bodyPr>
          <a:lstStyle/>
          <a:p>
            <a:r>
              <a:rPr lang="cs-CZ" sz="2000" b="1" dirty="0"/>
              <a:t>Do aktivity „Chci studovat“ docházelo celkem 46 klientů 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Ve spolupráci z ÚP a SOU Ámos jsme uspořádali Den otevřených dveří </a:t>
            </a:r>
            <a:br>
              <a:rPr lang="cs-CZ" sz="2000" dirty="0"/>
            </a:br>
            <a:r>
              <a:rPr lang="cs-CZ" sz="2000" dirty="0"/>
              <a:t>kdy se nám podařilo namotivovat </a:t>
            </a:r>
            <a:r>
              <a:rPr lang="cs-CZ" sz="2000" b="1" dirty="0"/>
              <a:t>12 klientů z ÚP k přihlášení na školu </a:t>
            </a:r>
            <a:r>
              <a:rPr lang="cs-CZ" sz="2000" dirty="0"/>
              <a:t>–</a:t>
            </a:r>
            <a:br>
              <a:rPr lang="cs-CZ" sz="2000" dirty="0"/>
            </a:br>
            <a:r>
              <a:rPr lang="cs-CZ" sz="2000" b="1" dirty="0"/>
              <a:t>co vše jsme s nimi museli vyřizovat</a:t>
            </a:r>
            <a:r>
              <a:rPr lang="cs-CZ" sz="2000" dirty="0"/>
              <a:t> – vyplnění přihlášek, žádat o výpisy vysvědčení, doprovázet k lékaři, financovat jak lékaře tak výpisy vysvědčení ( oslovení sponzorů ), žádat o zápisové lístky a vše pak odevzdat - také motivace rodičů, aby jejich děti znovu začali studovat. Nakonec nastoupilo 8 klientů z ÚP. </a:t>
            </a:r>
            <a:br>
              <a:rPr lang="cs-CZ" sz="2000" dirty="0"/>
            </a:br>
            <a:r>
              <a:rPr lang="cs-CZ" sz="2000" b="1" dirty="0"/>
              <a:t>25 klientů docházelo na doučování </a:t>
            </a:r>
            <a:r>
              <a:rPr lang="cs-CZ" sz="2000" dirty="0"/>
              <a:t>– </a:t>
            </a:r>
            <a:r>
              <a:rPr lang="cs-CZ" sz="2000" b="1" dirty="0"/>
              <a:t>2 klienti </a:t>
            </a:r>
            <a:r>
              <a:rPr lang="cs-CZ" sz="2000" dirty="0"/>
              <a:t>díky doučování dokončili střední školu s maturitou</a:t>
            </a:r>
            <a:br>
              <a:rPr lang="cs-CZ" sz="2000" dirty="0"/>
            </a:br>
            <a:r>
              <a:rPr lang="cs-CZ" sz="2000" b="1" dirty="0"/>
              <a:t>18ti klientům</a:t>
            </a:r>
            <a:r>
              <a:rPr lang="cs-CZ" sz="2000" dirty="0"/>
              <a:t> jsme pomáhali s výběrem vhodné  školy</a:t>
            </a:r>
            <a:br>
              <a:rPr lang="cs-CZ" sz="2000" dirty="0"/>
            </a:br>
            <a:r>
              <a:rPr lang="cs-CZ" sz="2000" dirty="0"/>
              <a:t>se 17 klienty pracujeme na udržení ve studiu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5660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NAŠE PRVNÍ ÚSPĚCHY</a:t>
            </a:r>
            <a:br>
              <a:rPr lang="cs-CZ" b="1" dirty="0"/>
            </a:br>
            <a:r>
              <a:rPr lang="cs-CZ" sz="2800" b="1" dirty="0"/>
              <a:t>V ROCE 2016 SE ZA NAŠI POMOCI  VYUČILO</a:t>
            </a:r>
            <a:br>
              <a:rPr lang="cs-CZ" sz="2800" b="1" dirty="0"/>
            </a:br>
            <a:r>
              <a:rPr lang="cs-CZ" sz="2800" b="1" dirty="0"/>
              <a:t>7 STUDENTŮ ( 4 z E – oborů z nich 3 z ÚP,  2 prodavači a 1 automechanik).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672046" y="3200401"/>
            <a:ext cx="10306594" cy="385354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45" y="3370217"/>
            <a:ext cx="4362995" cy="381932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03" y="3370218"/>
            <a:ext cx="5016137" cy="381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87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89212" y="609599"/>
            <a:ext cx="8915399" cy="5921829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 flipV="1">
            <a:off x="2589212" y="5909909"/>
            <a:ext cx="8915399" cy="490891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651" y="609600"/>
            <a:ext cx="840601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12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870896"/>
          </a:xfrm>
        </p:spPr>
        <p:txBody>
          <a:bodyPr>
            <a:noAutofit/>
          </a:bodyPr>
          <a:lstStyle/>
          <a:p>
            <a:pPr algn="ctr"/>
            <a:r>
              <a:rPr lang="cs-CZ" sz="2000" b="1" dirty="0"/>
              <a:t> V ROCE 2017 VYŠEL PROJEKT </a:t>
            </a:r>
            <a:br>
              <a:rPr lang="cs-CZ" sz="2000" b="1" dirty="0"/>
            </a:br>
            <a:r>
              <a:rPr lang="cs-CZ" sz="2000" b="1" dirty="0"/>
              <a:t/>
            </a:r>
            <a:br>
              <a:rPr lang="cs-CZ" sz="2000" b="1" dirty="0"/>
            </a:br>
            <a:r>
              <a:rPr lang="cs-CZ" sz="2000" b="1" dirty="0"/>
              <a:t>Kariérové a pracovní poradenství pro osoby sociálně vyloučené či sociálním vyloučením ohrožené v Kadani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endParaRPr lang="cs-CZ" sz="2400" b="1" dirty="0"/>
          </a:p>
          <a:p>
            <a:pPr lvl="1"/>
            <a:r>
              <a:rPr lang="cs-CZ" sz="1400" b="1" dirty="0"/>
              <a:t>OD 4/2017</a:t>
            </a:r>
          </a:p>
          <a:p>
            <a:pPr lvl="1"/>
            <a:r>
              <a:rPr lang="cs-CZ" sz="1400" dirty="0">
                <a:ea typeface="Calibri" panose="020F0502020204030204" pitchFamily="34" charset="0"/>
              </a:rPr>
              <a:t>spolufinancován Evropským sociálním fondem v rámci operačního programu Zaměstnanost a také ze státních fondů MPSV. Registrační číslo projektu je: </a:t>
            </a:r>
            <a:r>
              <a:rPr lang="cs-CZ" sz="1400" b="1" dirty="0">
                <a:ea typeface="Calibri" panose="020F0502020204030204" pitchFamily="34" charset="0"/>
              </a:rPr>
              <a:t>CZ.03.2.60/0.0/0.0/15_026/0003841.</a:t>
            </a:r>
          </a:p>
          <a:p>
            <a:pPr lvl="1"/>
            <a:r>
              <a:rPr lang="cs-CZ" sz="1400" dirty="0">
                <a:ea typeface="Calibri" panose="020F0502020204030204" pitchFamily="34" charset="0"/>
              </a:rPr>
              <a:t>určen mladým lidem ve věku od 15 – 26 let ze sociálně vyloučených rodin z Kadaně a </a:t>
            </a:r>
            <a:r>
              <a:rPr lang="cs-CZ" sz="1400" dirty="0" err="1">
                <a:ea typeface="Calibri" panose="020F0502020204030204" pitchFamily="34" charset="0"/>
              </a:rPr>
              <a:t>Prunéřova</a:t>
            </a:r>
            <a:r>
              <a:rPr lang="cs-CZ" sz="1400" dirty="0">
                <a:ea typeface="Calibri" panose="020F0502020204030204" pitchFamily="34" charset="0"/>
              </a:rPr>
              <a:t>     </a:t>
            </a:r>
          </a:p>
          <a:p>
            <a:pPr marL="0" indent="0">
              <a:buNone/>
            </a:pPr>
            <a:r>
              <a:rPr lang="cs-CZ" sz="1200" dirty="0"/>
              <a:t>                      vycházejí ze ZŠ nebo jsou v evidenci ÚP</a:t>
            </a:r>
          </a:p>
          <a:p>
            <a:pPr marL="0" indent="0">
              <a:buNone/>
            </a:pPr>
            <a:r>
              <a:rPr lang="cs-CZ" sz="1200" dirty="0"/>
              <a:t>                      jsou ohroženi předčasným ukončením studia střední školy</a:t>
            </a:r>
          </a:p>
          <a:p>
            <a:pPr marL="0" indent="0">
              <a:buNone/>
            </a:pPr>
            <a:r>
              <a:rPr lang="cs-CZ" sz="1200" dirty="0"/>
              <a:t>                     chtějí si </a:t>
            </a:r>
            <a:r>
              <a:rPr lang="cs-CZ" sz="1200" dirty="0" smtClean="0"/>
              <a:t>nalézt </a:t>
            </a:r>
            <a:r>
              <a:rPr lang="cs-CZ" sz="1200" dirty="0"/>
              <a:t>po absolvování studia adekvátní zaměstnání</a:t>
            </a:r>
          </a:p>
          <a:p>
            <a:r>
              <a:rPr lang="cs-CZ" sz="1400" dirty="0">
                <a:ea typeface="Calibri" panose="020F0502020204030204" pitchFamily="34" charset="0"/>
              </a:rPr>
              <a:t>cílem projektu je za pomocí individuální práce za 36 měsíců podpořit 60mladých lidí ze </a:t>
            </a:r>
            <a:r>
              <a:rPr lang="cs-CZ" sz="1400" dirty="0" err="1">
                <a:ea typeface="Calibri" panose="020F0502020204030204" pitchFamily="34" charset="0"/>
              </a:rPr>
              <a:t>sociokulturně</a:t>
            </a:r>
            <a:r>
              <a:rPr lang="cs-CZ" sz="1400" dirty="0">
                <a:ea typeface="Calibri" panose="020F0502020204030204" pitchFamily="34" charset="0"/>
              </a:rPr>
              <a:t> znevýhodněného prostředí, kteří pocházejí ze sociálně vyloučených rodin z Kadaně a </a:t>
            </a:r>
            <a:r>
              <a:rPr lang="cs-CZ" sz="1400" dirty="0" err="1">
                <a:ea typeface="Calibri" panose="020F0502020204030204" pitchFamily="34" charset="0"/>
              </a:rPr>
              <a:t>Prunéřova</a:t>
            </a:r>
            <a:r>
              <a:rPr lang="cs-CZ" sz="1400" dirty="0">
                <a:ea typeface="Calibri" panose="020F0502020204030204" pitchFamily="34" charset="0"/>
              </a:rPr>
              <a:t> v jejich úspěšné integraci do společnosti, tj. jim dopomoci k absolvování střední školy a k nalezení zaměstnání.</a:t>
            </a:r>
          </a:p>
          <a:p>
            <a:pPr marL="457200" lvl="1" indent="0">
              <a:buNone/>
            </a:pPr>
            <a:r>
              <a:rPr lang="cs-CZ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1"/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5911222"/>
            <a:ext cx="3161030" cy="655320"/>
          </a:xfrm>
          <a:prstGeom prst="rect">
            <a:avLst/>
          </a:prstGeom>
        </p:spPr>
      </p:pic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07" y="5911222"/>
            <a:ext cx="61023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7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SEKCE SLUŽEB PRO DĚTI, MLÁDEŽ A RODINY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423719"/>
          </a:xfrm>
        </p:spPr>
        <p:txBody>
          <a:bodyPr/>
          <a:lstStyle/>
          <a:p>
            <a:pPr lvl="2"/>
            <a:endParaRPr lang="cs-CZ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/>
            <a:r>
              <a:rPr lang="cs-CZ" sz="1400" b="1" dirty="0"/>
              <a:t>Za 30 měsíců trvání projektu se podařilo:</a:t>
            </a:r>
            <a:endParaRPr lang="cs-CZ" sz="1400" dirty="0"/>
          </a:p>
          <a:p>
            <a:pPr fontAlgn="base"/>
            <a:r>
              <a:rPr lang="cs-CZ" sz="1400" dirty="0"/>
              <a:t>• Zapojit do aktivit projektu </a:t>
            </a:r>
            <a:r>
              <a:rPr lang="cs-CZ" sz="1400" b="1" dirty="0"/>
              <a:t> 128 mladých lidí</a:t>
            </a:r>
            <a:br>
              <a:rPr lang="cs-CZ" sz="1400" b="1" dirty="0"/>
            </a:br>
            <a:r>
              <a:rPr lang="cs-CZ" sz="1400" dirty="0"/>
              <a:t>• </a:t>
            </a:r>
            <a:r>
              <a:rPr lang="cs-CZ" sz="1400" b="1" dirty="0"/>
              <a:t>45 klientů</a:t>
            </a:r>
            <a:r>
              <a:rPr lang="cs-CZ" sz="1400" dirty="0"/>
              <a:t> z </a:t>
            </a:r>
            <a:r>
              <a:rPr lang="cs-CZ" sz="1400" dirty="0" smtClean="0"/>
              <a:t>ÚP a </a:t>
            </a:r>
            <a:r>
              <a:rPr lang="cs-CZ" sz="1400" dirty="0"/>
              <a:t>ZŠ přivést k navazujícímu středoškolskému studiu</a:t>
            </a:r>
            <a:br>
              <a:rPr lang="cs-CZ" sz="1400" dirty="0"/>
            </a:br>
            <a:r>
              <a:rPr lang="cs-CZ" sz="1400" dirty="0"/>
              <a:t>• </a:t>
            </a:r>
            <a:r>
              <a:rPr lang="cs-CZ" sz="1400" b="1" dirty="0"/>
              <a:t>48 klientů</a:t>
            </a:r>
            <a:r>
              <a:rPr lang="cs-CZ" sz="1400" dirty="0"/>
              <a:t> ohrožených předčasným ukončením studia (včetně práce s jejich rodiči) motivovat, aby ve studiu pokračovali, a za největší úspěch považujeme to, že za naší pomoci</a:t>
            </a:r>
            <a:r>
              <a:rPr lang="cs-CZ" sz="1400" b="1" dirty="0"/>
              <a:t> 25 klientů </a:t>
            </a:r>
            <a:r>
              <a:rPr lang="cs-CZ" sz="1400" dirty="0"/>
              <a:t>školu úspěšně dokončilo</a:t>
            </a:r>
            <a:br>
              <a:rPr lang="cs-CZ" sz="1400" dirty="0"/>
            </a:br>
            <a:r>
              <a:rPr lang="cs-CZ" sz="1400" dirty="0"/>
              <a:t>• </a:t>
            </a:r>
            <a:r>
              <a:rPr lang="cs-CZ" sz="1400" b="1" dirty="0"/>
              <a:t>63 klientům</a:t>
            </a:r>
            <a:r>
              <a:rPr lang="cs-CZ" sz="1400" dirty="0"/>
              <a:t>, jsme předali potřebné kompetence, nezbytné pro úspěšný vstup a udržení se na legálním trhu práce – zorientovali jsme je v pracovně právních vztazích, naučili je ucházet se o zaměstnání</a:t>
            </a:r>
            <a:br>
              <a:rPr lang="cs-CZ" sz="1400" dirty="0"/>
            </a:br>
            <a:r>
              <a:rPr lang="cs-CZ" sz="1400" b="1" dirty="0"/>
              <a:t>• 23</a:t>
            </a:r>
            <a:r>
              <a:rPr lang="cs-CZ" sz="1400" dirty="0"/>
              <a:t> </a:t>
            </a:r>
            <a:r>
              <a:rPr lang="cs-CZ" sz="1400" b="1" dirty="0"/>
              <a:t>klientů </a:t>
            </a:r>
            <a:r>
              <a:rPr lang="cs-CZ" sz="1400" dirty="0"/>
              <a:t>nastoupilo na hlavní pracovní poměr  a zaměstnání dosud neztratili</a:t>
            </a:r>
          </a:p>
          <a:p>
            <a:pPr lvl="2"/>
            <a:endParaRPr lang="cs-CZ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5780131"/>
            <a:ext cx="3158002" cy="6523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925" y="5780131"/>
            <a:ext cx="609653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92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89212" y="609599"/>
            <a:ext cx="8915399" cy="5486401"/>
          </a:xfrm>
        </p:spPr>
        <p:txBody>
          <a:bodyPr>
            <a:noAutofit/>
          </a:bodyPr>
          <a:lstStyle/>
          <a:p>
            <a:pPr algn="ctr"/>
            <a:r>
              <a:rPr lang="cs-CZ" sz="2400" b="1" dirty="0"/>
              <a:t>Co vše děláme, aby se práce dařila:</a:t>
            </a:r>
            <a:br>
              <a:rPr lang="cs-CZ" sz="2400" b="1" dirty="0"/>
            </a:br>
            <a:r>
              <a:rPr lang="cs-CZ" sz="2000" b="1" dirty="0"/>
              <a:t/>
            </a:r>
            <a:br>
              <a:rPr lang="cs-CZ" sz="2000" b="1" dirty="0"/>
            </a:br>
            <a:r>
              <a:rPr lang="cs-CZ" sz="1600" dirty="0"/>
              <a:t>- </a:t>
            </a:r>
            <a:r>
              <a:rPr lang="cs-CZ" sz="1600" b="1" dirty="0"/>
              <a:t>vyhledáváme se žáky vhodné obory </a:t>
            </a:r>
            <a:r>
              <a:rPr lang="cs-CZ" sz="1600" dirty="0"/>
              <a:t>(pokud mají zájem, vyjednáme se školou prohlídku školy i když není Den otevřených dveří – na SŠ AGT mohou přijít zájemci na praxi )</a:t>
            </a:r>
            <a:br>
              <a:rPr lang="cs-CZ" sz="1600" dirty="0"/>
            </a:br>
            <a:r>
              <a:rPr lang="cs-CZ" sz="1600" dirty="0"/>
              <a:t>- </a:t>
            </a:r>
            <a:r>
              <a:rPr lang="cs-CZ" sz="1600" b="1" dirty="0"/>
              <a:t>pomáháme s </a:t>
            </a:r>
            <a:r>
              <a:rPr lang="cs-CZ" sz="1600" b="1" dirty="0" smtClean="0"/>
              <a:t>vyplňováním </a:t>
            </a:r>
            <a:r>
              <a:rPr lang="cs-CZ" sz="1600" b="1" dirty="0"/>
              <a:t>přihlášek </a:t>
            </a:r>
            <a:r>
              <a:rPr lang="cs-CZ" sz="1600" dirty="0"/>
              <a:t>( spolupracujeme s rodiči, většinou na tom, aby přihlášku odevzdali, aby na studium nastoupili )</a:t>
            </a:r>
            <a:br>
              <a:rPr lang="cs-CZ" sz="1600" dirty="0"/>
            </a:br>
            <a:r>
              <a:rPr lang="cs-CZ" sz="1600" dirty="0"/>
              <a:t>- </a:t>
            </a:r>
            <a:r>
              <a:rPr lang="cs-CZ" sz="1600" b="1" dirty="0"/>
              <a:t>pomáháme s přípravou na příjímací řízení </a:t>
            </a:r>
            <a:br>
              <a:rPr lang="cs-CZ" sz="1600" b="1" dirty="0"/>
            </a:br>
            <a:r>
              <a:rPr lang="cs-CZ" sz="1600" b="1" dirty="0"/>
              <a:t>- po přijetí na SŠ kontrolujeme, zda odevzdali zápisové lístky </a:t>
            </a:r>
            <a:r>
              <a:rPr lang="cs-CZ" sz="1600" dirty="0"/>
              <a:t>( popřípadě o ně žádáme )</a:t>
            </a:r>
            <a:br>
              <a:rPr lang="cs-CZ" sz="1600" dirty="0"/>
            </a:br>
            <a:r>
              <a:rPr lang="cs-CZ" sz="1600" dirty="0"/>
              <a:t>- </a:t>
            </a:r>
            <a:r>
              <a:rPr lang="cs-CZ" sz="1600" b="1" dirty="0"/>
              <a:t>pomáháme s žádostí o stipendia</a:t>
            </a:r>
            <a:br>
              <a:rPr lang="cs-CZ" sz="1600" b="1" dirty="0"/>
            </a:br>
            <a:r>
              <a:rPr lang="cs-CZ" sz="1600" b="1" dirty="0"/>
              <a:t>- jsme s žáky ve spojení o velkých prázdninách – </a:t>
            </a:r>
            <a:r>
              <a:rPr lang="cs-CZ" sz="1600" dirty="0"/>
              <a:t>motivace k nástupu do 1.roč.</a:t>
            </a:r>
            <a:r>
              <a:rPr lang="cs-CZ" sz="1600" b="1" dirty="0"/>
              <a:t/>
            </a:r>
            <a:br>
              <a:rPr lang="cs-CZ" sz="1600" b="1" dirty="0"/>
            </a:br>
            <a:r>
              <a:rPr lang="cs-CZ" sz="1600" b="1" dirty="0"/>
              <a:t>- probíhá příprava na školu, doučování - ve studovnách </a:t>
            </a:r>
            <a:r>
              <a:rPr lang="cs-CZ" sz="1600" dirty="0"/>
              <a:t>( které jsou umístěny v KP, NZDM Kadaň a NZDM </a:t>
            </a:r>
            <a:r>
              <a:rPr lang="cs-CZ" sz="1600" dirty="0" err="1"/>
              <a:t>Prunéřov</a:t>
            </a:r>
            <a:r>
              <a:rPr lang="cs-CZ" sz="1600" dirty="0"/>
              <a:t> )</a:t>
            </a:r>
            <a:r>
              <a:rPr lang="cs-CZ" sz="1600" b="1" dirty="0"/>
              <a:t> </a:t>
            </a:r>
            <a:br>
              <a:rPr lang="cs-CZ" sz="1600" b="1" dirty="0"/>
            </a:br>
            <a:r>
              <a:rPr lang="cs-CZ" sz="1600" b="1" dirty="0"/>
              <a:t>- pravidelně se setkáváme s učiteli SŠ AGT  1x měsíčně </a:t>
            </a:r>
            <a:r>
              <a:rPr lang="cs-CZ" sz="1600" dirty="0"/>
              <a:t>– předávání informací o studentech ( pokud je potřeba tel. nás učitele kontaktují, aby se případný problém, co nejdříve vyřešil)</a:t>
            </a:r>
            <a:br>
              <a:rPr lang="cs-CZ" sz="1600" dirty="0"/>
            </a:br>
            <a:r>
              <a:rPr lang="cs-CZ" sz="1600" dirty="0"/>
              <a:t>- </a:t>
            </a:r>
            <a:r>
              <a:rPr lang="cs-CZ" sz="1600" b="1" dirty="0"/>
              <a:t>docházíme na praxi i na teorii </a:t>
            </a:r>
            <a:br>
              <a:rPr lang="cs-CZ" sz="1600" b="1" dirty="0"/>
            </a:br>
            <a:r>
              <a:rPr lang="cs-CZ" sz="1600" b="1" dirty="0"/>
              <a:t>- spolupracujeme s rodiči –</a:t>
            </a:r>
            <a:r>
              <a:rPr lang="cs-CZ" sz="1600" dirty="0"/>
              <a:t> motivace jejich dětí k docházení do školy</a:t>
            </a:r>
            <a:r>
              <a:rPr lang="cs-CZ" sz="1600" b="1" dirty="0"/>
              <a:t/>
            </a:r>
            <a:br>
              <a:rPr lang="cs-CZ" sz="1600" b="1" dirty="0"/>
            </a:br>
            <a:r>
              <a:rPr lang="cs-CZ" sz="1600" b="1" dirty="0"/>
              <a:t>- motivace a příprava na závěrečné zkoušky</a:t>
            </a:r>
            <a:br>
              <a:rPr lang="cs-CZ" sz="1600" b="1" dirty="0"/>
            </a:br>
            <a:r>
              <a:rPr lang="cs-CZ" sz="1600" b="1" dirty="0"/>
              <a:t>- jsme přítomni u závěrečných zkoušek - </a:t>
            </a:r>
            <a:r>
              <a:rPr lang="cs-CZ" sz="1600" dirty="0"/>
              <a:t>jako podpora pro žáky</a:t>
            </a:r>
            <a:r>
              <a:rPr lang="cs-CZ" sz="1600" b="1" dirty="0"/>
              <a:t/>
            </a:r>
            <a:br>
              <a:rPr lang="cs-CZ" sz="1600" b="1" dirty="0"/>
            </a:br>
            <a:endParaRPr lang="cs-CZ" sz="1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89212" y="4456386"/>
            <a:ext cx="8915399" cy="2017986"/>
          </a:xfrm>
        </p:spPr>
        <p:txBody>
          <a:bodyPr>
            <a:normAutofit/>
          </a:bodyPr>
          <a:lstStyle/>
          <a:p>
            <a:pPr marL="171450" indent="-171450" algn="ctr">
              <a:buFontTx/>
              <a:buChar char="-"/>
            </a:pPr>
            <a:endParaRPr lang="cs-CZ" sz="1200" b="1" dirty="0"/>
          </a:p>
          <a:p>
            <a:pPr marL="285750" indent="-285750" algn="ctr">
              <a:buFontTx/>
              <a:buChar char="-"/>
            </a:pPr>
            <a:endParaRPr lang="cs-CZ" sz="14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504" y="6081908"/>
            <a:ext cx="3158002" cy="6523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995" y="6106295"/>
            <a:ext cx="609653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37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89212" y="147146"/>
            <a:ext cx="8915399" cy="4445876"/>
          </a:xfrm>
        </p:spPr>
        <p:txBody>
          <a:bodyPr>
            <a:normAutofit/>
          </a:bodyPr>
          <a:lstStyle/>
          <a:p>
            <a:pPr algn="ctr"/>
            <a:r>
              <a:rPr lang="cs-CZ" sz="2000" b="1" dirty="0"/>
              <a:t>Pracovní poradenství</a:t>
            </a:r>
            <a:r>
              <a:rPr lang="cs-CZ" sz="2400" b="1" dirty="0"/>
              <a:t/>
            </a:r>
            <a:br>
              <a:rPr lang="cs-CZ" sz="2400" b="1" dirty="0"/>
            </a:br>
            <a:r>
              <a:rPr lang="cs-CZ" sz="2400" b="1" dirty="0"/>
              <a:t/>
            </a:r>
            <a:br>
              <a:rPr lang="cs-CZ" sz="2400" b="1" dirty="0"/>
            </a:br>
            <a:r>
              <a:rPr lang="cs-CZ" sz="1600" b="1" dirty="0"/>
              <a:t>- motivace k hledání práce</a:t>
            </a:r>
            <a:r>
              <a:rPr lang="cs-CZ" sz="2400" b="1" dirty="0"/>
              <a:t/>
            </a:r>
            <a:br>
              <a:rPr lang="cs-CZ" sz="2400" b="1" dirty="0"/>
            </a:br>
            <a:r>
              <a:rPr lang="cs-CZ" sz="2400" b="1" dirty="0"/>
              <a:t>- </a:t>
            </a:r>
            <a:r>
              <a:rPr lang="cs-CZ" sz="1600" b="1" dirty="0"/>
              <a:t>vedeme rozhovor o jejich představách o pracovním uplatnění</a:t>
            </a:r>
            <a:br>
              <a:rPr lang="cs-CZ" sz="1600" b="1" dirty="0"/>
            </a:br>
            <a:r>
              <a:rPr lang="cs-CZ" sz="1600" b="1" dirty="0"/>
              <a:t>- sepsání životopisu a motivačního dopisu</a:t>
            </a:r>
            <a:br>
              <a:rPr lang="cs-CZ" sz="1600" b="1" dirty="0"/>
            </a:br>
            <a:r>
              <a:rPr lang="cs-CZ" sz="1600" b="1" dirty="0"/>
              <a:t>- vyhledáváme volná pracovní místa</a:t>
            </a:r>
            <a:br>
              <a:rPr lang="cs-CZ" sz="1600" b="1" dirty="0"/>
            </a:br>
            <a:r>
              <a:rPr lang="cs-CZ" sz="1600" b="1" dirty="0"/>
              <a:t>- pořádáme exkurze u zaměstnavatele</a:t>
            </a:r>
            <a:br>
              <a:rPr lang="cs-CZ" sz="1600" b="1" dirty="0"/>
            </a:br>
            <a:r>
              <a:rPr lang="cs-CZ" sz="1600" b="1" dirty="0"/>
              <a:t>- provádíme nácviky a přípravu na pracovní pohovor</a:t>
            </a:r>
            <a:br>
              <a:rPr lang="cs-CZ" sz="1600" b="1" dirty="0"/>
            </a:br>
            <a:r>
              <a:rPr lang="cs-CZ" sz="1600" b="1" dirty="0"/>
              <a:t>- pracujeme s rodiči na motivaci, aby se jejich dítě mohlo zařadit do pracovního procesu </a:t>
            </a:r>
            <a:r>
              <a:rPr lang="cs-CZ" sz="1600" dirty="0"/>
              <a:t>( brzdí je sociální dávky )</a:t>
            </a:r>
            <a:br>
              <a:rPr lang="cs-CZ" sz="1600" dirty="0"/>
            </a:br>
            <a:r>
              <a:rPr lang="cs-CZ" sz="1600" dirty="0"/>
              <a:t>- </a:t>
            </a:r>
            <a:r>
              <a:rPr lang="cs-CZ" sz="1600" b="1" dirty="0"/>
              <a:t>odkazujeme rodiče na organizaci Naděje </a:t>
            </a:r>
            <a:r>
              <a:rPr lang="cs-CZ" sz="1600" dirty="0"/>
              <a:t>– pomoc s oddlužením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89212" y="4908330"/>
            <a:ext cx="8915399" cy="1001579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818" y="5221454"/>
            <a:ext cx="609653" cy="62794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212" y="5127802"/>
            <a:ext cx="3158002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71834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1116</TotalTime>
  <Words>111</Words>
  <Application>Microsoft Office PowerPoint</Application>
  <PresentationFormat>Širokoúhlá obrazovka</PresentationFormat>
  <Paragraphs>27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3" baseType="lpstr">
      <vt:lpstr>Arial</vt:lpstr>
      <vt:lpstr>Calibri</vt:lpstr>
      <vt:lpstr>Century Gothic</vt:lpstr>
      <vt:lpstr>Times New Roman</vt:lpstr>
      <vt:lpstr>Wingdings 3</vt:lpstr>
      <vt:lpstr>Stébla</vt:lpstr>
      <vt:lpstr>Světlo Kadaň z.s.</vt:lpstr>
      <vt:lpstr> Aktivita  Chci studovat – fakultativní činnost NZDM  V roce 2013 – ve městě Kadaň vznikly nové obory – E – obory - obor zednické, zahradnické a zemědělské práce pro žáky se speciálními vzdělávacími potřebami. Tyto obory vznikly na základě potřeb dětí a mládeže z NZDM Kadaň, kdy pracovnice přednesly starostovi města důvody , které vedly k  předčasnému ukončování studia – finanční důvody rodin na dojíždění mimo lokalitu.     </vt:lpstr>
      <vt:lpstr>Do aktivity „Chci studovat“ docházelo celkem 46 klientů  Ve spolupráci z ÚP a SOU Ámos jsme uspořádali Den otevřených dveří  kdy se nám podařilo namotivovat 12 klientů z ÚP k přihlášení na školu – co vše jsme s nimi museli vyřizovat – vyplnění přihlášek, žádat o výpisy vysvědčení, doprovázet k lékaři, financovat jak lékaře tak výpisy vysvědčení ( oslovení sponzorů ), žádat o zápisové lístky a vše pak odevzdat - také motivace rodičů, aby jejich děti znovu začali studovat. Nakonec nastoupilo 8 klientů z ÚP.  25 klientů docházelo na doučování – 2 klienti díky doučování dokončili střední školu s maturitou 18ti klientům jsme pomáhali s výběrem vhodné  školy se 17 klienty pracujeme na udržení ve studiu</vt:lpstr>
      <vt:lpstr>NAŠE PRVNÍ ÚSPĚCHY V ROCE 2016 SE ZA NAŠI POMOCI  VYUČILO 7 STUDENTŮ ( 4 z E – oborů z nich 3 z ÚP,  2 prodavači a 1 automechanik).</vt:lpstr>
      <vt:lpstr>Prezentace aplikace PowerPoint</vt:lpstr>
      <vt:lpstr> V ROCE 2017 VYŠEL PROJEKT   Kariérové a pracovní poradenství pro osoby sociálně vyloučené či sociálním vyloučením ohrožené v Kadani </vt:lpstr>
      <vt:lpstr>SEKCE SLUŽEB PRO DĚTI, MLÁDEŽ A RODINY</vt:lpstr>
      <vt:lpstr>Co vše děláme, aby se práce dařila:  - vyhledáváme se žáky vhodné obory (pokud mají zájem, vyjednáme se školou prohlídku školy i když není Den otevřených dveří – na SŠ AGT mohou přijít zájemci na praxi ) - pomáháme s vyplňováním přihlášek ( spolupracujeme s rodiči, většinou na tom, aby přihlášku odevzdali, aby na studium nastoupili ) - pomáháme s přípravou na příjímací řízení  - po přijetí na SŠ kontrolujeme, zda odevzdali zápisové lístky ( popřípadě o ně žádáme ) - pomáháme s žádostí o stipendia - jsme s žáky ve spojení o velkých prázdninách – motivace k nástupu do 1.roč. - probíhá příprava na školu, doučování - ve studovnách ( které jsou umístěny v KP, NZDM Kadaň a NZDM Prunéřov )  - pravidelně se setkáváme s učiteli SŠ AGT  1x měsíčně – předávání informací o studentech ( pokud je potřeba tel. nás učitele kontaktují, aby se případný problém, co nejdříve vyřešil) - docházíme na praxi i na teorii  - spolupracujeme s rodiči – motivace jejich dětí k docházení do školy - motivace a příprava na závěrečné zkoušky - jsme přítomni u závěrečných zkoušek - jako podpora pro žáky </vt:lpstr>
      <vt:lpstr>Pracovní poradenství  - motivace k hledání práce - vedeme rozhovor o jejich představách o pracovním uplatnění - sepsání životopisu a motivačního dopisu - vyhledáváme volná pracovní místa - pořádáme exkurze u zaměstnavatele - provádíme nácviky a přípravu na pracovní pohovor - pracujeme s rodiči na motivaci, aby se jejich dítě mohlo zařadit do pracovního procesu ( brzdí je sociální dávky ) - odkazujeme rodiče na organizaci Naděje – pomoc s oddlužením</vt:lpstr>
      <vt:lpstr>NAVŠTĚVUJEME STUDENTY NA PRAXI – upevňujeme vztahy a lépe se klienti motivují k setrvání ve studiu</vt:lpstr>
      <vt:lpstr>Prezentace aplikace PowerPoint</vt:lpstr>
      <vt:lpstr>BESEDY SE STUDENTY</vt:lpstr>
      <vt:lpstr>LETNÍ PRÁZDNINY – MOTIVAČNÍ PROGRAM KE STUDIU kdybychom s klienty nebyli o prázdninách ve spojení – polovina žáků by nenastoupila do 1.ročníků</vt:lpstr>
      <vt:lpstr>Prezentace aplikace PowerPoint</vt:lpstr>
      <vt:lpstr>POBYTOVÉ MOTIVAČNÍ AKCE – MOTIVACE ZPĚT DO ŠKOLY A DO ZAMĚSTNÁNÍ - </vt:lpstr>
      <vt:lpstr>Prezentace aplikace PowerPoint</vt:lpstr>
      <vt:lpstr>Děkujeme za pozornost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Světlo Kadaň z.s.</dc:title>
  <dc:creator>Vendula</dc:creator>
  <cp:lastModifiedBy>Bronislav Podlaha</cp:lastModifiedBy>
  <cp:revision>54</cp:revision>
  <cp:lastPrinted>2017-11-27T07:59:13Z</cp:lastPrinted>
  <dcterms:created xsi:type="dcterms:W3CDTF">2017-11-06T14:34:04Z</dcterms:created>
  <dcterms:modified xsi:type="dcterms:W3CDTF">2020-03-05T13:40:25Z</dcterms:modified>
</cp:coreProperties>
</file>